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26.jpg" ContentType="image/jpeg"/>
  <Override PartName="/ppt/media/image27.jpg" ContentType="image/jpeg"/>
  <Override PartName="/ppt/media/image28.jpg" ContentType="image/jpeg"/>
  <Override PartName="/ppt/media/image29.jpg" ContentType="image/jpeg"/>
  <Override PartName="/ppt/media/image30.jpg" ContentType="image/jpeg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5" d="100"/>
          <a:sy n="105" d="100"/>
        </p:scale>
        <p:origin x="1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951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49.jpg"/><Relationship Id="rId7" Type="http://schemas.openxmlformats.org/officeDocument/2006/relationships/image" Target="../media/image5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g"/><Relationship Id="rId5" Type="http://schemas.openxmlformats.org/officeDocument/2006/relationships/image" Target="../media/image51.jpg"/><Relationship Id="rId10" Type="http://schemas.openxmlformats.org/officeDocument/2006/relationships/image" Target="../media/image56.jpg"/><Relationship Id="rId4" Type="http://schemas.openxmlformats.org/officeDocument/2006/relationships/image" Target="../media/image50.jpg"/><Relationship Id="rId9" Type="http://schemas.openxmlformats.org/officeDocument/2006/relationships/image" Target="../media/image55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g"/><Relationship Id="rId3" Type="http://schemas.openxmlformats.org/officeDocument/2006/relationships/image" Target="../media/image57.jpg"/><Relationship Id="rId7" Type="http://schemas.openxmlformats.org/officeDocument/2006/relationships/image" Target="../media/image6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jpg"/><Relationship Id="rId11" Type="http://schemas.openxmlformats.org/officeDocument/2006/relationships/image" Target="../media/image65.jpg"/><Relationship Id="rId5" Type="http://schemas.openxmlformats.org/officeDocument/2006/relationships/image" Target="../media/image59.jpg"/><Relationship Id="rId10" Type="http://schemas.openxmlformats.org/officeDocument/2006/relationships/image" Target="../media/image64.jpg"/><Relationship Id="rId4" Type="http://schemas.openxmlformats.org/officeDocument/2006/relationships/image" Target="../media/image58.jpg"/><Relationship Id="rId9" Type="http://schemas.openxmlformats.org/officeDocument/2006/relationships/image" Target="../media/image63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g"/><Relationship Id="rId3" Type="http://schemas.openxmlformats.org/officeDocument/2006/relationships/image" Target="../media/image66.jpg"/><Relationship Id="rId7" Type="http://schemas.openxmlformats.org/officeDocument/2006/relationships/image" Target="../media/image7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jpg"/><Relationship Id="rId5" Type="http://schemas.openxmlformats.org/officeDocument/2006/relationships/image" Target="../media/image68.jpg"/><Relationship Id="rId4" Type="http://schemas.openxmlformats.org/officeDocument/2006/relationships/image" Target="../media/image6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4.jpg"/><Relationship Id="rId4" Type="http://schemas.openxmlformats.org/officeDocument/2006/relationships/image" Target="../media/image7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6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12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11" Type="http://schemas.openxmlformats.org/officeDocument/2006/relationships/image" Target="../media/image15.jpg"/><Relationship Id="rId5" Type="http://schemas.openxmlformats.org/officeDocument/2006/relationships/image" Target="../media/image9.jpg"/><Relationship Id="rId10" Type="http://schemas.openxmlformats.org/officeDocument/2006/relationships/image" Target="../media/image14.jpg"/><Relationship Id="rId4" Type="http://schemas.openxmlformats.org/officeDocument/2006/relationships/image" Target="../media/image8.jpg"/><Relationship Id="rId9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Relationship Id="rId9" Type="http://schemas.openxmlformats.org/officeDocument/2006/relationships/image" Target="../media/image23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Relationship Id="rId9" Type="http://schemas.openxmlformats.org/officeDocument/2006/relationships/image" Target="../media/image30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image" Target="../media/image31.jpg"/><Relationship Id="rId7" Type="http://schemas.openxmlformats.org/officeDocument/2006/relationships/image" Target="../media/image3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Relationship Id="rId9" Type="http://schemas.openxmlformats.org/officeDocument/2006/relationships/image" Target="../media/image3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2.jpg"/><Relationship Id="rId7" Type="http://schemas.openxmlformats.org/officeDocument/2006/relationships/image" Target="../media/image4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43.jpg"/><Relationship Id="rId9" Type="http://schemas.openxmlformats.org/officeDocument/2006/relationships/image" Target="../media/image4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3716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0A5FA"/>
                </a:solidFill>
              </a:rPr>
              <a:t>20+ Years of Software Engineering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1874520"/>
            <a:ext cx="7772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8FAFC"/>
                </a:solidFill>
              </a:rPr>
              <a:t>레거시와 모던 아키텍처를 잇는</a:t>
            </a:r>
            <a:endParaRPr lang="en-US" sz="3800" dirty="0"/>
          </a:p>
          <a:p>
            <a:pPr marL="0" indent="0">
              <a:buNone/>
            </a:pPr>
            <a:r>
              <a:rPr lang="en-US" sz="3800" b="1" dirty="0">
                <a:solidFill>
                  <a:srgbClr val="F8FAFC"/>
                </a:solidFill>
              </a:rPr>
              <a:t>Full-Level Architect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457200" y="38404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A78BFA"/>
                </a:solidFill>
              </a:rPr>
              <a:t>Senior Software Architect  |  Portfolio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457200" y="4343400"/>
            <a:ext cx="7772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CBD5E1"/>
                </a:solidFill>
              </a:rPr>
              <a:t>C++/MFC, Delphi 기반의 딥한 시스템 제어부터</a:t>
            </a:r>
            <a:endParaRPr lang="en-US" sz="11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CBD5E1"/>
                </a:solidFill>
              </a:rPr>
              <a:t>최신 React, Flutter, WebRTC 기반의 클라우드 서비스까지.</a:t>
            </a:r>
            <a:endParaRPr lang="en-US" sz="11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CBD5E1"/>
                </a:solidFill>
              </a:rPr>
              <a:t>단순한 코딩을 넘어 비즈니스 문제를 해결하는 상용화 수준의 시스템을 설계하고 구축합니다.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8686800" y="914400"/>
            <a:ext cx="3383280" cy="5029200"/>
          </a:xfrm>
          <a:prstGeom prst="rect">
            <a:avLst/>
          </a:prstGeom>
          <a:solidFill>
            <a:srgbClr val="253347"/>
          </a:solidFill>
          <a:ln w="12700">
            <a:solidFill>
              <a:srgbClr val="253D5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0" y="914400"/>
            <a:ext cx="3383280" cy="5029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kern="0" spc="400" dirty="0">
                <a:solidFill>
                  <a:srgbClr val="1E3A5F"/>
                </a:solidFill>
              </a:rPr>
              <a:t>DEV.ARCHITECT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8686800" y="2560320"/>
            <a:ext cx="3383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0" b="1" dirty="0">
                <a:solidFill>
                  <a:srgbClr val="3B82F6">
                    <a:alpha val="30000"/>
                  </a:srgbClr>
                </a:solidFill>
              </a:rPr>
              <a:t>DEV</a:t>
            </a:r>
            <a:endParaRPr lang="en-US" sz="8000" dirty="0"/>
          </a:p>
        </p:txBody>
      </p:sp>
      <p:sp>
        <p:nvSpPr>
          <p:cNvPr id="10" name="Text 8"/>
          <p:cNvSpPr/>
          <p:nvPr/>
        </p:nvSpPr>
        <p:spPr>
          <a:xfrm>
            <a:off x="457200" y="649224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75569"/>
                </a:solidFill>
              </a:rPr>
              <a:t>© 2024 Senior Software Architect. All rights reserved.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4864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64592"/>
            <a:ext cx="11338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8FAFC"/>
                </a:solidFill>
              </a:rPr>
              <a:t>실시간 스트리밍 서버 및 KTF 폰메신저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11480" y="713232"/>
            <a:ext cx="11338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94A3B8"/>
                </a:solidFill>
              </a:rPr>
              <a:t>통신사(KTF)향 모바일 영상 채팅 및 자체 프로토콜 스트리밍 시스템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11480" y="1024128"/>
            <a:ext cx="461772" cy="201168"/>
          </a:xfrm>
          <a:prstGeom prst="roundRect">
            <a:avLst>
              <a:gd name="adj" fmla="val 22727"/>
            </a:avLst>
          </a:prstGeom>
          <a:solidFill>
            <a:srgbClr val="450A0A"/>
          </a:solidFill>
          <a:ln w="6350">
            <a:solidFill>
              <a:srgbClr val="EF44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1024128"/>
            <a:ext cx="4617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CA5A5"/>
                </a:solidFill>
              </a:rPr>
              <a:t>C++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964692" y="1024128"/>
            <a:ext cx="1005840" cy="201168"/>
          </a:xfrm>
          <a:prstGeom prst="roundRect">
            <a:avLst>
              <a:gd name="adj" fmla="val 22727"/>
            </a:avLst>
          </a:prstGeom>
          <a:solidFill>
            <a:srgbClr val="450A0A"/>
          </a:solidFill>
          <a:ln w="6350">
            <a:solidFill>
              <a:srgbClr val="EF444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4692" y="1024128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CA5A5"/>
                </a:solidFill>
              </a:rPr>
              <a:t>RTSP / RTP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2061972" y="1024128"/>
            <a:ext cx="1005840" cy="201168"/>
          </a:xfrm>
          <a:prstGeom prst="roundRect">
            <a:avLst>
              <a:gd name="adj" fmla="val 22727"/>
            </a:avLst>
          </a:prstGeom>
          <a:solidFill>
            <a:srgbClr val="450A0A"/>
          </a:solidFill>
          <a:ln w="6350">
            <a:solidFill>
              <a:srgbClr val="EF444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061972" y="1024128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CA5A5"/>
                </a:solidFill>
              </a:rPr>
              <a:t>Socket P/G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411480" y="1325880"/>
            <a:ext cx="530352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 b="1" dirty="0">
                <a:solidFill>
                  <a:srgbClr val="60A5FA"/>
                </a:solidFill>
              </a:rPr>
              <a:t>▸ 스트리밍 엔진</a:t>
            </a:r>
            <a:r>
              <a:rPr lang="en-US" sz="950" dirty="0">
                <a:solidFill>
                  <a:srgbClr val="CBD5E1"/>
                </a:solidFill>
              </a:rPr>
              <a:t>: RTP, RTCP, RTSP 프로토콜(RFC 2326) 구조 분석을 통한 독자적인 스트리밍 Server/Client 개발</a:t>
            </a:r>
            <a:r>
              <a:rPr lang="en-US" sz="5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60A5FA"/>
                </a:solidFill>
              </a:rPr>
              <a:t>▸ 모바일 통신</a:t>
            </a:r>
            <a:r>
              <a:rPr lang="en-US" sz="950" dirty="0">
                <a:solidFill>
                  <a:srgbClr val="CBD5E1"/>
                </a:solidFill>
              </a:rPr>
              <a:t>: KTF IMS 플랫폼 기반의 폰메신저 영상 채팅 및 영상 공유 클라이언트 개발</a:t>
            </a:r>
            <a:r>
              <a:rPr lang="en-US" sz="5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60A5FA"/>
                </a:solidFill>
              </a:rPr>
              <a:t>▸ 멀티미디어</a:t>
            </a:r>
            <a:r>
              <a:rPr lang="en-US" sz="950" dirty="0">
                <a:solidFill>
                  <a:srgbClr val="CBD5E1"/>
                </a:solidFill>
              </a:rPr>
              <a:t>: BlueTooth 응용 휴대폰 콘텐츠 연동 및 애니콜랜드 ADS MP3 Player 개발</a:t>
            </a:r>
            <a:endParaRPr lang="en-US" sz="950" dirty="0"/>
          </a:p>
        </p:txBody>
      </p:sp>
      <p:pic>
        <p:nvPicPr>
          <p:cNvPr id="12" name="Image 0" descr="/mnt/project/61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89320" y="1325880"/>
            <a:ext cx="2926080" cy="1280160"/>
          </a:xfrm>
          <a:prstGeom prst="rect">
            <a:avLst/>
          </a:prstGeom>
        </p:spPr>
      </p:pic>
      <p:pic>
        <p:nvPicPr>
          <p:cNvPr id="13" name="Image 1" descr="/mnt/project/612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006840" y="1325880"/>
            <a:ext cx="2926080" cy="1280160"/>
          </a:xfrm>
          <a:prstGeom prst="rect">
            <a:avLst/>
          </a:prstGeom>
        </p:spPr>
      </p:pic>
      <p:pic>
        <p:nvPicPr>
          <p:cNvPr id="14" name="Image 2" descr="/mnt/project/613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989320" y="2697480"/>
            <a:ext cx="2926080" cy="1280160"/>
          </a:xfrm>
          <a:prstGeom prst="rect">
            <a:avLst/>
          </a:prstGeom>
        </p:spPr>
      </p:pic>
      <p:pic>
        <p:nvPicPr>
          <p:cNvPr id="15" name="Image 3" descr="/mnt/project/614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006840" y="2697480"/>
            <a:ext cx="2926080" cy="1280160"/>
          </a:xfrm>
          <a:prstGeom prst="rect">
            <a:avLst/>
          </a:prstGeom>
        </p:spPr>
      </p:pic>
      <p:pic>
        <p:nvPicPr>
          <p:cNvPr id="16" name="Image 4" descr="/mnt/project/615.jp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989320" y="4069080"/>
            <a:ext cx="2926080" cy="1280160"/>
          </a:xfrm>
          <a:prstGeom prst="rect">
            <a:avLst/>
          </a:prstGeom>
        </p:spPr>
      </p:pic>
      <p:pic>
        <p:nvPicPr>
          <p:cNvPr id="17" name="Image 5" descr="/mnt/project/616.jp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006840" y="4069080"/>
            <a:ext cx="2926080" cy="1280160"/>
          </a:xfrm>
          <a:prstGeom prst="rect">
            <a:avLst/>
          </a:prstGeom>
        </p:spPr>
      </p:pic>
      <p:pic>
        <p:nvPicPr>
          <p:cNvPr id="18" name="Image 6" descr="/mnt/project/617.jp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989320" y="5440680"/>
            <a:ext cx="2926080" cy="1280160"/>
          </a:xfrm>
          <a:prstGeom prst="rect">
            <a:avLst/>
          </a:prstGeom>
        </p:spPr>
      </p:pic>
      <p:pic>
        <p:nvPicPr>
          <p:cNvPr id="19" name="Image 7" descr="/mnt/project/618.jp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9006840" y="5440680"/>
            <a:ext cx="2926080" cy="12801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4864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64592"/>
            <a:ext cx="11338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8FAFC"/>
                </a:solidFill>
              </a:rPr>
              <a:t>모바일 디바이스 제어 및 콘텐츠 동기화 솔루션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11480" y="713232"/>
            <a:ext cx="11338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94A3B8"/>
                </a:solidFill>
              </a:rPr>
              <a:t>(주)모빌탑 / KTF GPANG 및 제조사(삼성, LG) 단말기 제어 시스템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11480" y="1024128"/>
            <a:ext cx="1161288" cy="201168"/>
          </a:xfrm>
          <a:prstGeom prst="roundRect">
            <a:avLst>
              <a:gd name="adj" fmla="val 22727"/>
            </a:avLst>
          </a:prstGeom>
          <a:solidFill>
            <a:srgbClr val="431407"/>
          </a:solidFill>
          <a:ln w="6350">
            <a:solidFill>
              <a:srgbClr val="F9731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1024128"/>
            <a:ext cx="11612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DBA74"/>
                </a:solidFill>
              </a:rPr>
              <a:t>C++ / Delphi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1664208" y="1024128"/>
            <a:ext cx="850392" cy="201168"/>
          </a:xfrm>
          <a:prstGeom prst="roundRect">
            <a:avLst>
              <a:gd name="adj" fmla="val 22727"/>
            </a:avLst>
          </a:prstGeom>
          <a:solidFill>
            <a:srgbClr val="431407"/>
          </a:solidFill>
          <a:ln w="6350">
            <a:solidFill>
              <a:srgbClr val="F9731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664208" y="1024128"/>
            <a:ext cx="8503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DBA74"/>
                </a:solidFill>
              </a:rPr>
              <a:t>Active X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2606040" y="1024128"/>
            <a:ext cx="694944" cy="201168"/>
          </a:xfrm>
          <a:prstGeom prst="roundRect">
            <a:avLst>
              <a:gd name="adj" fmla="val 22727"/>
            </a:avLst>
          </a:prstGeom>
          <a:solidFill>
            <a:srgbClr val="431407"/>
          </a:solidFill>
          <a:ln w="6350">
            <a:solidFill>
              <a:srgbClr val="F9731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606040" y="1024128"/>
            <a:ext cx="6949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DBA74"/>
                </a:solidFill>
              </a:rPr>
              <a:t>FFMPEG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411480" y="1325880"/>
            <a:ext cx="530352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 b="1" dirty="0">
                <a:solidFill>
                  <a:srgbClr val="60A5FA"/>
                </a:solidFill>
              </a:rPr>
              <a:t>▸ 디바이스 제어</a:t>
            </a:r>
            <a:r>
              <a:rPr lang="en-US" sz="950" dirty="0">
                <a:solidFill>
                  <a:srgbClr val="CBD5E1"/>
                </a:solidFill>
              </a:rPr>
              <a:t>: 100여 종의 삼성/LG/KTFT 핸드폰 PC Sync(PC to Phone) 제어 및 대용량 게임 전송 솔루션 개발</a:t>
            </a:r>
            <a:r>
              <a:rPr lang="en-US" sz="5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60A5FA"/>
                </a:solidFill>
              </a:rPr>
              <a:t>▸ DRM &amp; 미디어</a:t>
            </a:r>
            <a:r>
              <a:rPr lang="en-US" sz="950" dirty="0">
                <a:solidFill>
                  <a:srgbClr val="CBD5E1"/>
                </a:solidFill>
              </a:rPr>
              <a:t>: DRM 1.3/2.0 적용 대용량 콘텐츠 유선 전송 및 FFMPEG 인코더 연동 개발</a:t>
            </a:r>
            <a:r>
              <a:rPr lang="en-US" sz="5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60A5FA"/>
                </a:solidFill>
              </a:rPr>
              <a:t>▸ 플랫폼 연동</a:t>
            </a:r>
            <a:r>
              <a:rPr lang="en-US" sz="950" dirty="0">
                <a:solidFill>
                  <a:srgbClr val="CBD5E1"/>
                </a:solidFill>
              </a:rPr>
              <a:t>: KTF GPANG 포털 연동 Active X 다운로더 및 Live Updater 실시간 업데이트 모듈 개발</a:t>
            </a:r>
            <a:endParaRPr lang="en-US" sz="950" dirty="0"/>
          </a:p>
        </p:txBody>
      </p:sp>
      <p:pic>
        <p:nvPicPr>
          <p:cNvPr id="12" name="Image 0" descr="/mnt/project/71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89320" y="1325880"/>
            <a:ext cx="1920240" cy="1737360"/>
          </a:xfrm>
          <a:prstGeom prst="rect">
            <a:avLst/>
          </a:prstGeom>
        </p:spPr>
      </p:pic>
      <p:pic>
        <p:nvPicPr>
          <p:cNvPr id="13" name="Image 1" descr="/mnt/project/712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001000" y="1325880"/>
            <a:ext cx="1920240" cy="1737360"/>
          </a:xfrm>
          <a:prstGeom prst="rect">
            <a:avLst/>
          </a:prstGeom>
        </p:spPr>
      </p:pic>
      <p:pic>
        <p:nvPicPr>
          <p:cNvPr id="14" name="Image 2" descr="/mnt/project/713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012680" y="1325880"/>
            <a:ext cx="1920240" cy="1737360"/>
          </a:xfrm>
          <a:prstGeom prst="rect">
            <a:avLst/>
          </a:prstGeom>
        </p:spPr>
      </p:pic>
      <p:pic>
        <p:nvPicPr>
          <p:cNvPr id="15" name="Image 3" descr="/mnt/project/714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989320" y="3154680"/>
            <a:ext cx="1920240" cy="1737360"/>
          </a:xfrm>
          <a:prstGeom prst="rect">
            <a:avLst/>
          </a:prstGeom>
        </p:spPr>
      </p:pic>
      <p:pic>
        <p:nvPicPr>
          <p:cNvPr id="16" name="Image 4" descr="/mnt/project/715.jp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001000" y="3154680"/>
            <a:ext cx="1920240" cy="1737360"/>
          </a:xfrm>
          <a:prstGeom prst="rect">
            <a:avLst/>
          </a:prstGeom>
        </p:spPr>
      </p:pic>
      <p:pic>
        <p:nvPicPr>
          <p:cNvPr id="17" name="Image 5" descr="/mnt/project/716.jp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0012680" y="3154680"/>
            <a:ext cx="1920240" cy="1737360"/>
          </a:xfrm>
          <a:prstGeom prst="rect">
            <a:avLst/>
          </a:prstGeom>
        </p:spPr>
      </p:pic>
      <p:pic>
        <p:nvPicPr>
          <p:cNvPr id="18" name="Image 6" descr="/mnt/project/717.jp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989320" y="4983480"/>
            <a:ext cx="1920240" cy="1737360"/>
          </a:xfrm>
          <a:prstGeom prst="rect">
            <a:avLst/>
          </a:prstGeom>
        </p:spPr>
      </p:pic>
      <p:pic>
        <p:nvPicPr>
          <p:cNvPr id="19" name="Image 7" descr="/mnt/project/718.jp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8001000" y="4983480"/>
            <a:ext cx="1920240" cy="1737360"/>
          </a:xfrm>
          <a:prstGeom prst="rect">
            <a:avLst/>
          </a:prstGeom>
        </p:spPr>
      </p:pic>
      <p:pic>
        <p:nvPicPr>
          <p:cNvPr id="20" name="Image 8" descr="/mnt/project/719.jp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0012680" y="4983480"/>
            <a:ext cx="1920240" cy="173736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4864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64592"/>
            <a:ext cx="11338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8FAFC"/>
                </a:solidFill>
              </a:rPr>
              <a:t>ESM 보안 관제 및 자동화 리포팅 시스템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11480" y="713232"/>
            <a:ext cx="11338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94A3B8"/>
                </a:solidFill>
              </a:rPr>
              <a:t>(주)코코넛 / Enterprise Security Management 관제 솔루션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11480" y="1024128"/>
            <a:ext cx="461772" cy="201168"/>
          </a:xfrm>
          <a:prstGeom prst="roundRect">
            <a:avLst>
              <a:gd name="adj" fmla="val 22727"/>
            </a:avLst>
          </a:prstGeom>
          <a:solidFill>
            <a:srgbClr val="042F2E"/>
          </a:solidFill>
          <a:ln w="6350">
            <a:solidFill>
              <a:srgbClr val="14B8A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1024128"/>
            <a:ext cx="4617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9F6E4"/>
                </a:solidFill>
              </a:rPr>
              <a:t>C++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964692" y="1024128"/>
            <a:ext cx="694944" cy="201168"/>
          </a:xfrm>
          <a:prstGeom prst="roundRect">
            <a:avLst>
              <a:gd name="adj" fmla="val 22727"/>
            </a:avLst>
          </a:prstGeom>
          <a:solidFill>
            <a:srgbClr val="042F2E"/>
          </a:solidFill>
          <a:ln w="6350">
            <a:solidFill>
              <a:srgbClr val="14B8A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4692" y="1024128"/>
            <a:ext cx="6949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9F6E4"/>
                </a:solidFill>
              </a:rPr>
              <a:t>Oracle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1751076" y="1024128"/>
            <a:ext cx="1316736" cy="201168"/>
          </a:xfrm>
          <a:prstGeom prst="roundRect">
            <a:avLst>
              <a:gd name="adj" fmla="val 22727"/>
            </a:avLst>
          </a:prstGeom>
          <a:solidFill>
            <a:srgbClr val="042F2E"/>
          </a:solidFill>
          <a:ln w="6350">
            <a:solidFill>
              <a:srgbClr val="14B8A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751076" y="1024128"/>
            <a:ext cx="13167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9F6E4"/>
                </a:solidFill>
              </a:rPr>
              <a:t>Security Agent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411480" y="1325880"/>
            <a:ext cx="530352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 b="1" dirty="0">
                <a:solidFill>
                  <a:srgbClr val="60A5FA"/>
                </a:solidFill>
              </a:rPr>
              <a:t>▸ 보안 관제</a:t>
            </a:r>
            <a:r>
              <a:rPr lang="en-US" sz="950" dirty="0">
                <a:solidFill>
                  <a:srgbClr val="CBD5E1"/>
                </a:solidFill>
              </a:rPr>
              <a:t>: NMS 프로그램 개발, 관리 PC 등록, 상태 감시 모니터링 및 실시간 포트 스캔(RPS) 기능 구현</a:t>
            </a:r>
            <a:r>
              <a:rPr lang="en-US" sz="5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60A5FA"/>
                </a:solidFill>
              </a:rPr>
              <a:t>▸ Agent 개발</a:t>
            </a:r>
            <a:r>
              <a:rPr lang="en-US" sz="950" dirty="0">
                <a:solidFill>
                  <a:srgbClr val="CBD5E1"/>
                </a:solidFill>
              </a:rPr>
              <a:t>: Windows/Linux/Solaris 시스템에 설치되어 CPU/Memory/DB 로그를 수집하는 에이전트 개발</a:t>
            </a:r>
            <a:r>
              <a:rPr lang="en-US" sz="5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60A5FA"/>
                </a:solidFill>
              </a:rPr>
              <a:t>▸ 문서 자동화</a:t>
            </a:r>
            <a:r>
              <a:rPr lang="en-US" sz="950" dirty="0">
                <a:solidFill>
                  <a:srgbClr val="CBD5E1"/>
                </a:solidFill>
              </a:rPr>
              <a:t>: 기존 HTML 형식의 보안 보고서를 MS-Word 기반으로 100% 자동 생성하는 Reporter 툴 개발</a:t>
            </a:r>
            <a:endParaRPr lang="en-US" sz="950" dirty="0"/>
          </a:p>
        </p:txBody>
      </p:sp>
      <p:pic>
        <p:nvPicPr>
          <p:cNvPr id="12" name="Image 0" descr="/mnt/project/81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89320" y="1325880"/>
            <a:ext cx="2926080" cy="1737360"/>
          </a:xfrm>
          <a:prstGeom prst="rect">
            <a:avLst/>
          </a:prstGeom>
        </p:spPr>
      </p:pic>
      <p:pic>
        <p:nvPicPr>
          <p:cNvPr id="13" name="Image 1" descr="/mnt/project/812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006840" y="1325880"/>
            <a:ext cx="2926080" cy="1737360"/>
          </a:xfrm>
          <a:prstGeom prst="rect">
            <a:avLst/>
          </a:prstGeom>
        </p:spPr>
      </p:pic>
      <p:pic>
        <p:nvPicPr>
          <p:cNvPr id="14" name="Image 2" descr="/mnt/project/813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989320" y="3154680"/>
            <a:ext cx="2926080" cy="1737360"/>
          </a:xfrm>
          <a:prstGeom prst="rect">
            <a:avLst/>
          </a:prstGeom>
        </p:spPr>
      </p:pic>
      <p:pic>
        <p:nvPicPr>
          <p:cNvPr id="15" name="Image 3" descr="/mnt/project/814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006840" y="3154680"/>
            <a:ext cx="2926080" cy="1737360"/>
          </a:xfrm>
          <a:prstGeom prst="rect">
            <a:avLst/>
          </a:prstGeom>
        </p:spPr>
      </p:pic>
      <p:pic>
        <p:nvPicPr>
          <p:cNvPr id="16" name="Image 4" descr="/mnt/project/815.jp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989320" y="4983480"/>
            <a:ext cx="2926080" cy="1737360"/>
          </a:xfrm>
          <a:prstGeom prst="rect">
            <a:avLst/>
          </a:prstGeom>
        </p:spPr>
      </p:pic>
      <p:pic>
        <p:nvPicPr>
          <p:cNvPr id="17" name="Image 5" descr="/mnt/project/816.jp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006840" y="4983480"/>
            <a:ext cx="2926080" cy="17373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4864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64592"/>
            <a:ext cx="11338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8FAFC"/>
                </a:solidFill>
              </a:rPr>
              <a:t>중국 13개 성(省) PC방 유해 차단 및 관제 시스템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11480" y="713232"/>
            <a:ext cx="11338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94A3B8"/>
                </a:solidFill>
              </a:rPr>
              <a:t>중국 북경 주재원 근무 / 대규모 분산 네트워크 통제 시스템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11480" y="1024128"/>
            <a:ext cx="461772" cy="201168"/>
          </a:xfrm>
          <a:prstGeom prst="roundRect">
            <a:avLst>
              <a:gd name="adj" fmla="val 22727"/>
            </a:avLst>
          </a:prstGeom>
          <a:solidFill>
            <a:srgbClr val="1E1B4B"/>
          </a:solidFill>
          <a:ln w="6350">
            <a:solidFill>
              <a:srgbClr val="818CF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1024128"/>
            <a:ext cx="4617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C7D2FE"/>
                </a:solidFill>
              </a:rPr>
              <a:t>C++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964692" y="1024128"/>
            <a:ext cx="1005840" cy="201168"/>
          </a:xfrm>
          <a:prstGeom prst="roundRect">
            <a:avLst>
              <a:gd name="adj" fmla="val 22727"/>
            </a:avLst>
          </a:prstGeom>
          <a:solidFill>
            <a:srgbClr val="1E1B4B"/>
          </a:solidFill>
          <a:ln w="6350">
            <a:solidFill>
              <a:srgbClr val="818CF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4692" y="1024128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C7D2FE"/>
                </a:solidFill>
              </a:rPr>
              <a:t>Socket P/G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2061972" y="1024128"/>
            <a:ext cx="1005840" cy="201168"/>
          </a:xfrm>
          <a:prstGeom prst="roundRect">
            <a:avLst>
              <a:gd name="adj" fmla="val 22727"/>
            </a:avLst>
          </a:prstGeom>
          <a:solidFill>
            <a:srgbClr val="1E1B4B"/>
          </a:solidFill>
          <a:ln w="6350">
            <a:solidFill>
              <a:srgbClr val="818CF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061972" y="1024128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C7D2FE"/>
                </a:solidFill>
              </a:rPr>
              <a:t>JavaApplet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411480" y="1325880"/>
            <a:ext cx="530352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 b="1" dirty="0">
                <a:solidFill>
                  <a:srgbClr val="60A5FA"/>
                </a:solidFill>
              </a:rPr>
              <a:t>▸ 대규모 통제</a:t>
            </a:r>
            <a:r>
              <a:rPr lang="en-US" sz="950" dirty="0">
                <a:solidFill>
                  <a:srgbClr val="CBD5E1"/>
                </a:solidFill>
              </a:rPr>
              <a:t>: 중국 내 PC방 영업 정책부터 유해 사이트 차단까지 성(省)-시(市)-PC방 구조로 통제하는 시스템 구축</a:t>
            </a:r>
            <a:r>
              <a:rPr lang="en-US" sz="5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60A5FA"/>
                </a:solidFill>
              </a:rPr>
              <a:t>▸ 통신 아키텍처</a:t>
            </a:r>
            <a:r>
              <a:rPr lang="en-US" sz="950" dirty="0">
                <a:solidFill>
                  <a:srgbClr val="CBD5E1"/>
                </a:solidFill>
              </a:rPr>
              <a:t>: Demon 방식의 응용프로그램을 활용하여 MessageQueue 및 DataBaseQueue 방식의 안정적인 데이터 처리</a:t>
            </a:r>
            <a:r>
              <a:rPr lang="en-US" sz="5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60A5FA"/>
                </a:solidFill>
              </a:rPr>
              <a:t>▸ 성과</a:t>
            </a:r>
            <a:r>
              <a:rPr lang="en-US" sz="950" dirty="0">
                <a:solidFill>
                  <a:srgbClr val="CBD5E1"/>
                </a:solidFill>
              </a:rPr>
              <a:t>: 중국 문화부 인증 심사 통과 및 실제 13개 성에 계약 완료 및 설치 배포 (Install Shield 패키징)</a:t>
            </a:r>
            <a:endParaRPr lang="en-US" sz="950" dirty="0"/>
          </a:p>
        </p:txBody>
      </p:sp>
      <p:pic>
        <p:nvPicPr>
          <p:cNvPr id="12" name="Image 0" descr="/mnt/project/91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89320" y="1325880"/>
            <a:ext cx="5943600" cy="1737360"/>
          </a:xfrm>
          <a:prstGeom prst="rect">
            <a:avLst/>
          </a:prstGeom>
        </p:spPr>
      </p:pic>
      <p:pic>
        <p:nvPicPr>
          <p:cNvPr id="13" name="Image 1" descr="/mnt/project/912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989320" y="3154680"/>
            <a:ext cx="5943600" cy="1737360"/>
          </a:xfrm>
          <a:prstGeom prst="rect">
            <a:avLst/>
          </a:prstGeom>
        </p:spPr>
      </p:pic>
      <p:pic>
        <p:nvPicPr>
          <p:cNvPr id="14" name="Image 2" descr="/mnt/project/913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989320" y="4983480"/>
            <a:ext cx="5943600" cy="173736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4864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64592"/>
            <a:ext cx="11338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8FAFC"/>
                </a:solidFill>
              </a:rPr>
              <a:t>생체인식 기반 출입통제 및 근태관리 시스템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11480" y="713232"/>
            <a:ext cx="11338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94A3B8"/>
                </a:solidFill>
              </a:rPr>
              <a:t>(주)OPSOFT / 하드웨어 제어 및 인증 모듈 독립형 아키텍처 설계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11480" y="1024128"/>
            <a:ext cx="461772" cy="201168"/>
          </a:xfrm>
          <a:prstGeom prst="roundRect">
            <a:avLst>
              <a:gd name="adj" fmla="val 22727"/>
            </a:avLst>
          </a:prstGeom>
          <a:solidFill>
            <a:srgbClr val="500724"/>
          </a:solidFill>
          <a:ln w="6350">
            <a:solidFill>
              <a:srgbClr val="EC489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1024128"/>
            <a:ext cx="4617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9A8D4"/>
                </a:solidFill>
              </a:rPr>
              <a:t>C++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964692" y="1024128"/>
            <a:ext cx="1316736" cy="201168"/>
          </a:xfrm>
          <a:prstGeom prst="roundRect">
            <a:avLst>
              <a:gd name="adj" fmla="val 22727"/>
            </a:avLst>
          </a:prstGeom>
          <a:solidFill>
            <a:srgbClr val="500724"/>
          </a:solidFill>
          <a:ln w="6350">
            <a:solidFill>
              <a:srgbClr val="EC489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4692" y="1024128"/>
            <a:ext cx="13167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9A8D4"/>
                </a:solidFill>
              </a:rPr>
              <a:t>Biometrics SDK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2372868" y="1024128"/>
            <a:ext cx="1083564" cy="201168"/>
          </a:xfrm>
          <a:prstGeom prst="roundRect">
            <a:avLst>
              <a:gd name="adj" fmla="val 22727"/>
            </a:avLst>
          </a:prstGeom>
          <a:solidFill>
            <a:srgbClr val="500724"/>
          </a:solidFill>
          <a:ln w="6350">
            <a:solidFill>
              <a:srgbClr val="EC489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372868" y="1024128"/>
            <a:ext cx="10835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9A8D4"/>
                </a:solidFill>
              </a:rPr>
              <a:t>DB Modeling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411480" y="1325880"/>
            <a:ext cx="530352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 b="1" dirty="0">
                <a:solidFill>
                  <a:srgbClr val="60A5FA"/>
                </a:solidFill>
              </a:rPr>
              <a:t>▸ 생체인식 결합</a:t>
            </a:r>
            <a:r>
              <a:rPr lang="en-US" sz="950" dirty="0">
                <a:solidFill>
                  <a:srgbClr val="CBD5E1"/>
                </a:solidFill>
              </a:rPr>
              <a:t>: 얼굴, 홍채, 지문, 정맥 인식 SDK를 연동하여 타 인증 방식과 결합 가능한 독립적인 인증 모듈 개발</a:t>
            </a:r>
            <a:r>
              <a:rPr lang="en-US" sz="5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60A5FA"/>
                </a:solidFill>
              </a:rPr>
              <a:t>▸ DB 및 백업</a:t>
            </a:r>
            <a:r>
              <a:rPr lang="en-US" sz="950" dirty="0">
                <a:solidFill>
                  <a:srgbClr val="CBD5E1"/>
                </a:solidFill>
              </a:rPr>
              <a:t>: 시스템 호환성 유지를 위한 DB 구조 설계 및 SQL DMO를 사용한 자동 스케줄링 백업/복구 DB Tool 개발</a:t>
            </a:r>
            <a:r>
              <a:rPr lang="en-US" sz="5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60A5FA"/>
                </a:solidFill>
              </a:rPr>
              <a:t>▸ 수상 경력</a:t>
            </a:r>
            <a:r>
              <a:rPr lang="en-US" sz="950" dirty="0">
                <a:solidFill>
                  <a:srgbClr val="CBD5E1"/>
                </a:solidFill>
              </a:rPr>
              <a:t>: 기술력을 인정받아 전자신문사 주관 '신소프트웨어 대상 추천작' 선정</a:t>
            </a:r>
            <a:endParaRPr lang="en-US" sz="950" dirty="0"/>
          </a:p>
        </p:txBody>
      </p:sp>
      <p:pic>
        <p:nvPicPr>
          <p:cNvPr id="12" name="Image 0" descr="/mnt/project/101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89320" y="1325880"/>
            <a:ext cx="5943600" cy="2651760"/>
          </a:xfrm>
          <a:prstGeom prst="rect">
            <a:avLst/>
          </a:prstGeom>
        </p:spPr>
      </p:pic>
      <p:pic>
        <p:nvPicPr>
          <p:cNvPr id="13" name="Image 1" descr="/mnt/project/1012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989320" y="4069080"/>
            <a:ext cx="5943600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4864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82880"/>
            <a:ext cx="11338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8FAFC"/>
                </a:solidFill>
              </a:rPr>
              <a:t>Tech Stack &amp; Skills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11480" y="685800"/>
            <a:ext cx="11338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</a:rPr>
              <a:t>레거시부터 모던 웹/앱까지 아우르는 풀스택 기술 역량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11480" y="1097280"/>
            <a:ext cx="2697480" cy="5440680"/>
          </a:xfrm>
          <a:prstGeom prst="rect">
            <a:avLst/>
          </a:prstGeom>
          <a:solidFill>
            <a:srgbClr val="1E293B"/>
          </a:solidFill>
          <a:ln w="9525">
            <a:solidFill>
              <a:srgbClr val="25334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11480" y="1097280"/>
            <a:ext cx="2697480" cy="4572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234440"/>
            <a:ext cx="2423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8FAFC"/>
                </a:solidFill>
              </a:rPr>
              <a:t>💻  Core Languages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1755648"/>
            <a:ext cx="2423160" cy="4663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BD5E1"/>
                </a:solidFill>
              </a:rPr>
              <a:t>Modern:</a:t>
            </a:r>
            <a:endParaRPr lang="en-US" sz="9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900" dirty="0">
                <a:solidFill>
                  <a:srgbClr val="94A3B8"/>
                </a:solidFill>
              </a:rPr>
              <a:t>Python, TypeScript, JavaScript, Dart</a:t>
            </a:r>
            <a:endParaRPr lang="en-US" sz="9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4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CBD5E1"/>
                </a:solidFill>
              </a:rPr>
              <a:t>Legacy/System:</a:t>
            </a:r>
            <a:endParaRPr lang="en-US" sz="9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900" dirty="0">
                <a:solidFill>
                  <a:srgbClr val="94A3B8"/>
                </a:solidFill>
              </a:rPr>
              <a:t>C / C++ (MFC Expert), C# (ASP.Net), Classic ASP, Delphi</a:t>
            </a:r>
            <a:endParaRPr lang="en-US" sz="9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4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CBD5E1"/>
                </a:solidFill>
              </a:rPr>
              <a:t>Specialized:</a:t>
            </a:r>
            <a:endParaRPr lang="en-US" sz="9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900" dirty="0">
                <a:solidFill>
                  <a:srgbClr val="94A3B8"/>
                </a:solidFill>
              </a:rPr>
              <a:t>SQL (Stored Procedure), Smali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246120" y="1097280"/>
            <a:ext cx="2697480" cy="5440680"/>
          </a:xfrm>
          <a:prstGeom prst="rect">
            <a:avLst/>
          </a:prstGeom>
          <a:solidFill>
            <a:srgbClr val="1E293B"/>
          </a:solidFill>
          <a:ln w="9525">
            <a:solidFill>
              <a:srgbClr val="25334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246120" y="1097280"/>
            <a:ext cx="2697480" cy="4572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383280" y="1234440"/>
            <a:ext cx="2423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8FAFC"/>
                </a:solidFill>
              </a:rPr>
              <a:t>📱  Frameworks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383280" y="1755648"/>
            <a:ext cx="2423160" cy="4663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BD5E1"/>
                </a:solidFill>
              </a:rPr>
              <a:t>Web:</a:t>
            </a:r>
            <a:endParaRPr lang="en-US" sz="9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900" dirty="0">
                <a:solidFill>
                  <a:srgbClr val="94A3B8"/>
                </a:solidFill>
              </a:rPr>
              <a:t>Next.js 14, React.js, Tailwind CSS</a:t>
            </a:r>
            <a:endParaRPr lang="en-US" sz="9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4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CBD5E1"/>
                </a:solidFill>
              </a:rPr>
              <a:t>App:</a:t>
            </a:r>
            <a:endParaRPr lang="en-US" sz="9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900" dirty="0">
                <a:solidFill>
                  <a:srgbClr val="94A3B8"/>
                </a:solidFill>
              </a:rPr>
              <a:t>Flutter (Android/iOS/Android TV)</a:t>
            </a:r>
            <a:endParaRPr lang="en-US" sz="9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4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CBD5E1"/>
                </a:solidFill>
              </a:rPr>
              <a:t>Backend:</a:t>
            </a:r>
            <a:endParaRPr lang="en-US" sz="9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900" dirty="0">
                <a:solidFill>
                  <a:srgbClr val="94A3B8"/>
                </a:solidFill>
              </a:rPr>
              <a:t>Node.js (Express), FastAPI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6080760" y="1097280"/>
            <a:ext cx="2697480" cy="5440680"/>
          </a:xfrm>
          <a:prstGeom prst="rect">
            <a:avLst/>
          </a:prstGeom>
          <a:solidFill>
            <a:srgbClr val="1E293B"/>
          </a:solidFill>
          <a:ln w="9525">
            <a:solidFill>
              <a:srgbClr val="253347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80760" y="1097280"/>
            <a:ext cx="2697480" cy="45720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17920" y="1234440"/>
            <a:ext cx="2423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8FAFC"/>
                </a:solidFill>
              </a:rPr>
              <a:t>🗄️  DB &amp; Infra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217920" y="1755648"/>
            <a:ext cx="2423160" cy="4663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BD5E1"/>
                </a:solidFill>
              </a:rPr>
              <a:t>RDBMS:</a:t>
            </a:r>
            <a:endParaRPr lang="en-US" sz="9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900" dirty="0">
                <a:solidFill>
                  <a:srgbClr val="94A3B8"/>
                </a:solidFill>
              </a:rPr>
              <a:t>MS SQL (더존/ERP 연동), PostgreSQL, MySQL, Oracle</a:t>
            </a:r>
            <a:endParaRPr lang="en-US" sz="9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4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CBD5E1"/>
                </a:solidFill>
              </a:rPr>
              <a:t>BaaS:</a:t>
            </a:r>
            <a:endParaRPr lang="en-US" sz="9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900" dirty="0">
                <a:solidFill>
                  <a:srgbClr val="94A3B8"/>
                </a:solidFill>
              </a:rPr>
              <a:t>Supabase, Firebase</a:t>
            </a:r>
            <a:endParaRPr lang="en-US" sz="9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4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CBD5E1"/>
                </a:solidFill>
              </a:rPr>
              <a:t>Infra:</a:t>
            </a:r>
            <a:endParaRPr lang="en-US" sz="9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900" dirty="0">
                <a:solidFill>
                  <a:srgbClr val="94A3B8"/>
                </a:solidFill>
              </a:rPr>
              <a:t>Docker, IIS (Reverse Proxy), Ngrok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8915400" y="1097280"/>
            <a:ext cx="2697480" cy="5440680"/>
          </a:xfrm>
          <a:prstGeom prst="rect">
            <a:avLst/>
          </a:prstGeom>
          <a:solidFill>
            <a:srgbClr val="1E293B"/>
          </a:solidFill>
          <a:ln w="9525">
            <a:solidFill>
              <a:srgbClr val="253347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915400" y="1097280"/>
            <a:ext cx="2697480" cy="45720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052560" y="1234440"/>
            <a:ext cx="2423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8FAFC"/>
                </a:solidFill>
              </a:rPr>
              <a:t>⚡  Specialized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9052560" y="1755648"/>
            <a:ext cx="2423160" cy="4663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CBD5E1"/>
                </a:solidFill>
              </a:rPr>
              <a:t>Real-time:</a:t>
            </a:r>
            <a:endParaRPr lang="en-US" sz="9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900" dirty="0">
                <a:solidFill>
                  <a:srgbClr val="94A3B8"/>
                </a:solidFill>
              </a:rPr>
              <a:t>WebRTC, Socket.io, SSE</a:t>
            </a:r>
            <a:endParaRPr lang="en-US" sz="9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4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CBD5E1"/>
                </a:solidFill>
              </a:rPr>
              <a:t>Media/Security:</a:t>
            </a:r>
            <a:endParaRPr lang="en-US" sz="9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900" dirty="0">
                <a:solidFill>
                  <a:srgbClr val="94A3B8"/>
                </a:solidFill>
              </a:rPr>
              <a:t>Widevine DRM, APK 리패키징 방지, 역공학 분석</a:t>
            </a:r>
            <a:endParaRPr lang="en-US" sz="9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4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CBD5E1"/>
                </a:solidFill>
              </a:rPr>
              <a:t>Automation:</a:t>
            </a:r>
            <a:endParaRPr lang="en-US" sz="9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900" dirty="0">
                <a:solidFill>
                  <a:srgbClr val="94A3B8"/>
                </a:solidFill>
              </a:rPr>
              <a:t>RPA (리포트 자동화), GitHub Actions</a:t>
            </a:r>
            <a:endParaRPr lang="en-US" sz="9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828800" y="1371600"/>
            <a:ext cx="8503920" cy="4114800"/>
          </a:xfrm>
          <a:prstGeom prst="ellipse">
            <a:avLst/>
          </a:prstGeom>
          <a:solidFill>
            <a:srgbClr val="1E3A5F">
              <a:alpha val="40000"/>
            </a:srgbClr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37160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8FAFC"/>
                </a:solidFill>
              </a:rPr>
              <a:t>프로젝트의 성공적인 완수를 약속합니다.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2377440"/>
            <a:ext cx="112471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60000"/>
              </a:lnSpc>
              <a:buNone/>
            </a:pPr>
            <a:r>
              <a:rPr lang="en-US" sz="1300" dirty="0">
                <a:solidFill>
                  <a:srgbClr val="CBD5E1"/>
                </a:solidFill>
              </a:rPr>
              <a:t>단순한 코더가 아닌, 레거시 환경을 이해하고</a:t>
            </a:r>
            <a:endParaRPr lang="en-US" sz="1300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en-US" sz="1300" dirty="0">
                <a:solidFill>
                  <a:srgbClr val="CBD5E1"/>
                </a:solidFill>
              </a:rPr>
              <a:t>최신 아키텍처로 비즈니스 문제를 해결하는 파트너가 필요하시다면 연락주십시오.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0" y="3749040"/>
            <a:ext cx="4846320" cy="594360"/>
          </a:xfrm>
          <a:prstGeom prst="roundRect">
            <a:avLst>
              <a:gd name="adj" fmla="val 23077"/>
            </a:avLst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  <a:effectLst>
            <a:outerShdw blurRad="254000" dist="50800" dir="16200000" algn="bl" rotWithShape="0">
              <a:srgbClr val="3B82F6">
                <a:alpha val="4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3657600" y="3749040"/>
            <a:ext cx="4846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8FAFC"/>
                </a:solidFill>
              </a:rPr>
              <a:t>📧  프로젝트 문의하기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57200" y="475488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100" dirty="0">
                <a:solidFill>
                  <a:srgbClr val="94A3B8"/>
                </a:solidFill>
              </a:rPr>
              <a:t>DEV.ARCHITECT  |  Senior Software Architect  |  20+ Years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49224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75569"/>
                </a:solidFill>
              </a:rPr>
              <a:t>© 2024 Senior Software Architect. All rights reserved.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4864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228600"/>
            <a:ext cx="11338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8FAFC"/>
                </a:solidFill>
              </a:rPr>
              <a:t>핵심 차별화 역량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11480" y="7132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0A5FA"/>
                </a:solidFill>
              </a:rPr>
              <a:t>Core Differentiators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11480" y="1143000"/>
            <a:ext cx="3657600" cy="5303520"/>
          </a:xfrm>
          <a:prstGeom prst="rect">
            <a:avLst/>
          </a:prstGeom>
          <a:solidFill>
            <a:srgbClr val="162032"/>
          </a:solidFill>
          <a:ln w="9525">
            <a:solidFill>
              <a:srgbClr val="253347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11480" y="1143000"/>
            <a:ext cx="3657600" cy="4572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4173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🌉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594360" y="2194560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8FAFC"/>
                </a:solidFill>
              </a:rPr>
              <a:t>Bridge Specialist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94360" y="2697480"/>
            <a:ext cx="329184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950" dirty="0">
                <a:solidFill>
                  <a:srgbClr val="CBD5E1"/>
                </a:solidFill>
              </a:rPr>
              <a:t>20년 전 구축된 레거시 시스템(C++, MSSQL, ASP)의 구조를 정확히 파악하고, 이를 최신 웹/모바일 환경(React, Flutter, Node.js)으로 데이터 유실 없이 전환 및 연동합니다.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297680" y="1143000"/>
            <a:ext cx="3657600" cy="5303520"/>
          </a:xfrm>
          <a:prstGeom prst="rect">
            <a:avLst/>
          </a:prstGeom>
          <a:solidFill>
            <a:srgbClr val="162032"/>
          </a:solidFill>
          <a:ln w="9525">
            <a:solidFill>
              <a:srgbClr val="253347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297680" y="1143000"/>
            <a:ext cx="3657600" cy="4572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26280" y="14173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🏗️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4480560" y="2194560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8FAFC"/>
                </a:solidFill>
              </a:rPr>
              <a:t>Full-Level Development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480560" y="2697480"/>
            <a:ext cx="329184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950" dirty="0">
                <a:solidFill>
                  <a:srgbClr val="CBD5E1"/>
                </a:solidFill>
              </a:rPr>
              <a:t>하드웨어 제어(생체인식 센서, 카메라), 소켓/스트리밍 통신, 데이터베이스 설계, 그리고 사용자 화면(TV/App/Web)까지 시스템의 밑단부터 최상단까지 직접 설계하고 구현합니다.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8183880" y="1143000"/>
            <a:ext cx="3657600" cy="5303520"/>
          </a:xfrm>
          <a:prstGeom prst="rect">
            <a:avLst/>
          </a:prstGeom>
          <a:solidFill>
            <a:srgbClr val="162032"/>
          </a:solidFill>
          <a:ln w="9525">
            <a:solidFill>
              <a:srgbClr val="253347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83880" y="1143000"/>
            <a:ext cx="3657600" cy="45720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0835640" y="1143000"/>
            <a:ext cx="1005840" cy="201168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835640" y="1143000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0F172A"/>
                </a:solidFill>
              </a:rPr>
              <a:t>SPECIALIZED</a:t>
            </a:r>
            <a:endParaRPr lang="en-US" sz="650" dirty="0"/>
          </a:p>
        </p:txBody>
      </p:sp>
      <p:sp>
        <p:nvSpPr>
          <p:cNvPr id="19" name="Text 17"/>
          <p:cNvSpPr/>
          <p:nvPr/>
        </p:nvSpPr>
        <p:spPr>
          <a:xfrm>
            <a:off x="8412480" y="14173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💰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8366760" y="2194560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8FAFC"/>
                </a:solidFill>
              </a:rPr>
              <a:t>Douzone ERP Architect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366760" y="2697480"/>
            <a:ext cx="329184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950" dirty="0">
                <a:solidFill>
                  <a:srgbClr val="CBD5E1"/>
                </a:solidFill>
              </a:rPr>
              <a:t>iCUBE부터 차세대 Amaranth 10까지, 더존 DB의 논리적 구조를 완벽히 이해합니다. 이기종 ERP 연동, 대용량 데이터 마이그레이션(ETL), 그룹웨어 전표 자동화 등 회계/재무 시스템의 완벽한 통합을 구현합니다.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4864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74320" y="201168"/>
            <a:ext cx="11612880" cy="6492240"/>
          </a:xfrm>
          <a:prstGeom prst="rect">
            <a:avLst/>
          </a:prstGeom>
          <a:solidFill>
            <a:srgbClr val="0F172A">
              <a:alpha val="0"/>
            </a:srgbClr>
          </a:solidFill>
          <a:ln w="9525">
            <a:solidFill>
              <a:srgbClr val="3B82F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7432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8FAFC"/>
                </a:solidFill>
              </a:rPr>
              <a:t>👑  더존(Douzone) ERP 통합 연동 및 3rd-Party 솔루션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502920" y="822960"/>
            <a:ext cx="1394460" cy="201168"/>
          </a:xfrm>
          <a:prstGeom prst="roundRect">
            <a:avLst>
              <a:gd name="adj" fmla="val 22727"/>
            </a:avLst>
          </a:prstGeom>
          <a:solidFill>
            <a:srgbClr val="14532D"/>
          </a:solidFill>
          <a:ln w="6350">
            <a:solidFill>
              <a:srgbClr val="22C5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822960"/>
            <a:ext cx="13944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22C55E"/>
                </a:solidFill>
              </a:rPr>
              <a:t>Enterprise Core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1988820" y="822960"/>
            <a:ext cx="617220" cy="201168"/>
          </a:xfrm>
          <a:prstGeom prst="roundRect">
            <a:avLst>
              <a:gd name="adj" fmla="val 22727"/>
            </a:avLst>
          </a:prstGeom>
          <a:solidFill>
            <a:srgbClr val="1E293B"/>
          </a:solidFill>
          <a:ln w="6350">
            <a:solidFill>
              <a:srgbClr val="64748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988820" y="822960"/>
            <a:ext cx="6172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CBD5E1"/>
                </a:solidFill>
              </a:rPr>
              <a:t>iCUBE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2697480" y="822960"/>
            <a:ext cx="1083564" cy="201168"/>
          </a:xfrm>
          <a:prstGeom prst="roundRect">
            <a:avLst>
              <a:gd name="adj" fmla="val 22727"/>
            </a:avLst>
          </a:prstGeom>
          <a:solidFill>
            <a:srgbClr val="1E293B"/>
          </a:solidFill>
          <a:ln w="6350">
            <a:solidFill>
              <a:srgbClr val="64748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697480" y="822960"/>
            <a:ext cx="10835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CBD5E1"/>
                </a:solidFill>
              </a:rPr>
              <a:t>Amaranth 10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502920" y="1078992"/>
            <a:ext cx="11155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94A3B8"/>
                </a:solidFill>
              </a:rPr>
              <a:t>단순한 API 호출을 넘어, 회계 데이터의 무결성(Integrity)과 차대변 정합성을 보장하는 지능형 아키텍처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84048" y="1417320"/>
            <a:ext cx="3730752" cy="3154680"/>
          </a:xfrm>
          <a:prstGeom prst="rect">
            <a:avLst/>
          </a:prstGeom>
          <a:solidFill>
            <a:srgbClr val="162032"/>
          </a:solidFill>
          <a:ln w="9525">
            <a:solidFill>
              <a:srgbClr val="25334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84048" y="1417320"/>
            <a:ext cx="3730752" cy="36576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21208" y="1527048"/>
            <a:ext cx="34564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F8FAFC"/>
                </a:solidFill>
              </a:rPr>
              <a:t>🗄️  1. 차세대 ERP 마이그레이션 및 서드파티 개발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521208" y="2103120"/>
            <a:ext cx="3456432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850" b="1" dirty="0">
                <a:solidFill>
                  <a:srgbClr val="60A5FA"/>
                </a:solidFill>
              </a:rPr>
              <a:t>▸ Amaranth Converter V13.16</a:t>
            </a:r>
            <a:r>
              <a:rPr lang="en-US" sz="850" dirty="0">
                <a:solidFill>
                  <a:srgbClr val="CBD5E1"/>
                </a:solidFill>
              </a:rPr>
              <a:t>: iCUBE 지원 종료 대비 지능형 ETL 솔루션 개발</a:t>
            </a:r>
            <a:r>
              <a:rPr lang="en-US" sz="350" dirty="0">
                <a:solidFill>
                  <a:srgbClr val="000000"/>
                </a:solidFill>
              </a:rPr>
              <a:t>
</a:t>
            </a:r>
            <a:r>
              <a:rPr lang="en-US" sz="850" b="1" dirty="0">
                <a:solidFill>
                  <a:srgbClr val="60A5FA"/>
                </a:solidFill>
              </a:rPr>
              <a:t>▸ Auto Split Engine</a:t>
            </a:r>
            <a:r>
              <a:rPr lang="en-US" sz="850" dirty="0">
                <a:solidFill>
                  <a:srgbClr val="CBD5E1"/>
                </a:solidFill>
              </a:rPr>
              <a:t>: 단식 부기 원천 데이터를 복식 부기(차/대변)로 자동 대체 분개</a:t>
            </a:r>
            <a:r>
              <a:rPr lang="en-US" sz="350" dirty="0">
                <a:solidFill>
                  <a:srgbClr val="000000"/>
                </a:solidFill>
              </a:rPr>
              <a:t>
</a:t>
            </a:r>
            <a:r>
              <a:rPr lang="en-US" sz="850" b="1" dirty="0">
                <a:solidFill>
                  <a:srgbClr val="60A5FA"/>
                </a:solidFill>
              </a:rPr>
              <a:t>▸ Smart Sanitization</a:t>
            </a:r>
            <a:r>
              <a:rPr lang="en-US" sz="850" dirty="0">
                <a:solidFill>
                  <a:srgbClr val="CBD5E1"/>
                </a:solidFill>
              </a:rPr>
              <a:t>: 유령 데이터(Ghost Rows) 및 서식 오류 사전 필터링</a:t>
            </a:r>
            <a:r>
              <a:rPr lang="en-US" sz="350" dirty="0">
                <a:solidFill>
                  <a:srgbClr val="000000"/>
                </a:solidFill>
              </a:rPr>
              <a:t>
</a:t>
            </a:r>
            <a:r>
              <a:rPr lang="en-US" sz="850" b="1" dirty="0">
                <a:solidFill>
                  <a:srgbClr val="60A5FA"/>
                </a:solidFill>
              </a:rPr>
              <a:t>▸ 3rd-Party 모듈</a:t>
            </a:r>
            <a:r>
              <a:rPr lang="en-US" sz="850" dirty="0">
                <a:solidFill>
                  <a:srgbClr val="CBD5E1"/>
                </a:solidFill>
              </a:rPr>
              <a:t>: 물류 S/N 추적, 손익계산서 기간별 심층 분석 등 커스텀 웹 모듈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4297680" y="1417320"/>
            <a:ext cx="3730752" cy="3154680"/>
          </a:xfrm>
          <a:prstGeom prst="rect">
            <a:avLst/>
          </a:prstGeom>
          <a:solidFill>
            <a:srgbClr val="162032"/>
          </a:solidFill>
          <a:ln w="9525">
            <a:solidFill>
              <a:srgbClr val="253347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297680" y="1417320"/>
            <a:ext cx="3730752" cy="36576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34840" y="1527048"/>
            <a:ext cx="34564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F8FAFC"/>
                </a:solidFill>
              </a:rPr>
              <a:t>🔗  2. 이기종 회계 프로그램 완벽 연동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434840" y="2103120"/>
            <a:ext cx="3456432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850" b="1" dirty="0">
                <a:solidFill>
                  <a:srgbClr val="60A5FA"/>
                </a:solidFill>
              </a:rPr>
              <a:t>▸ 데이터 매핑</a:t>
            </a:r>
            <a:r>
              <a:rPr lang="en-US" sz="850" dirty="0">
                <a:solidFill>
                  <a:srgbClr val="CBD5E1"/>
                </a:solidFill>
              </a:rPr>
              <a:t>: Entro ERP 전표 데이터를 더존 iCUBE 코드에 맞게 자동 치환</a:t>
            </a:r>
            <a:r>
              <a:rPr lang="en-US" sz="350" dirty="0">
                <a:solidFill>
                  <a:srgbClr val="000000"/>
                </a:solidFill>
              </a:rPr>
              <a:t>
</a:t>
            </a:r>
            <a:r>
              <a:rPr lang="en-US" sz="850" b="1" dirty="0">
                <a:solidFill>
                  <a:srgbClr val="60A5FA"/>
                </a:solidFill>
              </a:rPr>
              <a:t>▸ 승인 시점 캡처</a:t>
            </a:r>
            <a:r>
              <a:rPr lang="en-US" sz="850" dirty="0">
                <a:solidFill>
                  <a:srgbClr val="CBD5E1"/>
                </a:solidFill>
              </a:rPr>
              <a:t>: 타 ERP 최종 승인 클릭 시점 후킹 → 더존 DB 실시간 트랜잭션 전송</a:t>
            </a:r>
            <a:r>
              <a:rPr lang="en-US" sz="350" dirty="0">
                <a:solidFill>
                  <a:srgbClr val="000000"/>
                </a:solidFill>
              </a:rPr>
              <a:t>
</a:t>
            </a:r>
            <a:r>
              <a:rPr lang="en-US" sz="850" b="1" dirty="0">
                <a:solidFill>
                  <a:srgbClr val="60A5FA"/>
                </a:solidFill>
              </a:rPr>
              <a:t>▸ 정합성 검증</a:t>
            </a:r>
            <a:r>
              <a:rPr lang="en-US" sz="850" dirty="0">
                <a:solidFill>
                  <a:srgbClr val="CBD5E1"/>
                </a:solidFill>
              </a:rPr>
              <a:t>: 차변/대변 금액 불일치 방지 사전 Validation 로직 적용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8211312" y="1417320"/>
            <a:ext cx="3730752" cy="3154680"/>
          </a:xfrm>
          <a:prstGeom prst="rect">
            <a:avLst/>
          </a:prstGeom>
          <a:solidFill>
            <a:srgbClr val="162032"/>
          </a:solidFill>
          <a:ln w="9525">
            <a:solidFill>
              <a:srgbClr val="253347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211312" y="1417320"/>
            <a:ext cx="3730752" cy="36576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348472" y="1527048"/>
            <a:ext cx="34564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F8FAFC"/>
                </a:solidFill>
              </a:rPr>
              <a:t>🤖  3. 그룹웨어 전자결재 ↔ iCUBE 전표 자동화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8348472" y="2103120"/>
            <a:ext cx="3456432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850" b="1" dirty="0">
                <a:solidFill>
                  <a:srgbClr val="60A5FA"/>
                </a:solidFill>
              </a:rPr>
              <a:t>▸ 결재 파이프라인</a:t>
            </a:r>
            <a:r>
              <a:rPr lang="en-US" sz="850" dirty="0">
                <a:solidFill>
                  <a:srgbClr val="CBD5E1"/>
                </a:solidFill>
              </a:rPr>
              <a:t>: 지출결의서 최종 승인 시, 더존 자동전표 간소화 모듈로 임시 전표 자동 생성</a:t>
            </a:r>
            <a:r>
              <a:rPr lang="en-US" sz="350" dirty="0">
                <a:solidFill>
                  <a:srgbClr val="000000"/>
                </a:solidFill>
              </a:rPr>
              <a:t>
</a:t>
            </a:r>
            <a:r>
              <a:rPr lang="en-US" sz="850" b="1" dirty="0">
                <a:solidFill>
                  <a:srgbClr val="60A5FA"/>
                </a:solidFill>
              </a:rPr>
              <a:t>▸ 계정 자동 분류</a:t>
            </a:r>
            <a:r>
              <a:rPr lang="en-US" sz="850" dirty="0">
                <a:solidFill>
                  <a:srgbClr val="CBD5E1"/>
                </a:solidFill>
              </a:rPr>
              <a:t>: 현업 부서 입력 데이터 기반 회계 계정 및 적요 자동 분류 알고리즘</a:t>
            </a:r>
            <a:r>
              <a:rPr lang="en-US" sz="350" dirty="0">
                <a:solidFill>
                  <a:srgbClr val="000000"/>
                </a:solidFill>
              </a:rPr>
              <a:t>
</a:t>
            </a:r>
            <a:r>
              <a:rPr lang="en-US" sz="850" b="1" dirty="0">
                <a:solidFill>
                  <a:srgbClr val="60A5FA"/>
                </a:solidFill>
              </a:rPr>
              <a:t>▸ DB 역분석</a:t>
            </a:r>
            <a:r>
              <a:rPr lang="en-US" sz="850" dirty="0">
                <a:solidFill>
                  <a:srgbClr val="CBD5E1"/>
                </a:solidFill>
              </a:rPr>
              <a:t>: 더존 iCUBE 복잡한 내부 DB를 역분석하여 완벽한 데이터 Insert 규칙 수립</a:t>
            </a:r>
            <a:endParaRPr lang="en-US" sz="850" dirty="0"/>
          </a:p>
        </p:txBody>
      </p:sp>
      <p:pic>
        <p:nvPicPr>
          <p:cNvPr id="24" name="Image 0" descr="/mnt/project/01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11480" y="4681728"/>
            <a:ext cx="1828800" cy="1920240"/>
          </a:xfrm>
          <a:prstGeom prst="rect">
            <a:avLst/>
          </a:prstGeom>
        </p:spPr>
      </p:pic>
      <p:pic>
        <p:nvPicPr>
          <p:cNvPr id="25" name="Image 1" descr="/mnt/project/012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313432" y="4681728"/>
            <a:ext cx="1828800" cy="1920240"/>
          </a:xfrm>
          <a:prstGeom prst="rect">
            <a:avLst/>
          </a:prstGeom>
        </p:spPr>
      </p:pic>
      <p:pic>
        <p:nvPicPr>
          <p:cNvPr id="26" name="Image 2" descr="/mnt/project/013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215384" y="4681728"/>
            <a:ext cx="1828800" cy="1920240"/>
          </a:xfrm>
          <a:prstGeom prst="rect">
            <a:avLst/>
          </a:prstGeom>
        </p:spPr>
      </p:pic>
      <p:pic>
        <p:nvPicPr>
          <p:cNvPr id="27" name="Image 3" descr="/mnt/project/014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117336" y="4681728"/>
            <a:ext cx="1828800" cy="1920240"/>
          </a:xfrm>
          <a:prstGeom prst="rect">
            <a:avLst/>
          </a:prstGeom>
        </p:spPr>
      </p:pic>
      <p:pic>
        <p:nvPicPr>
          <p:cNvPr id="28" name="Image 4" descr="/mnt/project/015.jp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019288" y="4681728"/>
            <a:ext cx="1828800" cy="1920240"/>
          </a:xfrm>
          <a:prstGeom prst="rect">
            <a:avLst/>
          </a:prstGeom>
        </p:spPr>
      </p:pic>
      <p:pic>
        <p:nvPicPr>
          <p:cNvPr id="29" name="Image 5" descr="/mnt/project/016.jp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921240" y="4681728"/>
            <a:ext cx="1828800" cy="19202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4864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64592"/>
            <a:ext cx="11338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8FAFC"/>
                </a:solidFill>
              </a:rPr>
              <a:t>스마트 안전실행 관리 시스템 (SEMS)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11480" y="713232"/>
            <a:ext cx="11338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94A3B8"/>
                </a:solidFill>
              </a:rPr>
              <a:t>현장 안전 점검 및 실시간 4채널 영상 중계를 지원하는 통합 관제탑 시스템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11480" y="1024128"/>
            <a:ext cx="694944" cy="201168"/>
          </a:xfrm>
          <a:prstGeom prst="roundRect">
            <a:avLst>
              <a:gd name="adj" fmla="val 22727"/>
            </a:avLst>
          </a:prstGeom>
          <a:solidFill>
            <a:srgbClr val="1E3A5F"/>
          </a:solidFill>
          <a:ln w="6350">
            <a:solidFill>
              <a:srgbClr val="3B82F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1024128"/>
            <a:ext cx="6949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3C5FD"/>
                </a:solidFill>
              </a:rPr>
              <a:t>WebRTC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1197864" y="1024128"/>
            <a:ext cx="772668" cy="201168"/>
          </a:xfrm>
          <a:prstGeom prst="roundRect">
            <a:avLst>
              <a:gd name="adj" fmla="val 22727"/>
            </a:avLst>
          </a:prstGeom>
          <a:solidFill>
            <a:srgbClr val="1E3A5F"/>
          </a:solidFill>
          <a:ln w="6350">
            <a:solidFill>
              <a:srgbClr val="3B82F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197864" y="1024128"/>
            <a:ext cx="7726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3C5FD"/>
                </a:solidFill>
              </a:rPr>
              <a:t>Flutter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2061972" y="1024128"/>
            <a:ext cx="772668" cy="201168"/>
          </a:xfrm>
          <a:prstGeom prst="roundRect">
            <a:avLst>
              <a:gd name="adj" fmla="val 22727"/>
            </a:avLst>
          </a:prstGeom>
          <a:solidFill>
            <a:srgbClr val="1E3A5F"/>
          </a:solidFill>
          <a:ln w="6350">
            <a:solidFill>
              <a:srgbClr val="3B82F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061972" y="1024128"/>
            <a:ext cx="7726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3C5FD"/>
                </a:solidFill>
              </a:rPr>
              <a:t>Node.js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411480" y="1325880"/>
            <a:ext cx="530352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 b="1" dirty="0">
                <a:solidFill>
                  <a:srgbClr val="60A5FA"/>
                </a:solidFill>
              </a:rPr>
              <a:t>▸ 실시간 스트리밍</a:t>
            </a:r>
            <a:r>
              <a:rPr lang="en-US" sz="950" dirty="0">
                <a:solidFill>
                  <a:srgbClr val="CBD5E1"/>
                </a:solidFill>
              </a:rPr>
              <a:t>: WebRTC 기반 초저지연 4채널 영상 관제 및 백그라운드 GPS 추적</a:t>
            </a:r>
            <a:r>
              <a:rPr lang="en-US" sz="5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60A5FA"/>
                </a:solidFill>
              </a:rPr>
              <a:t>▸ IoT 센서 연동</a:t>
            </a:r>
            <a:r>
              <a:rPr lang="en-US" sz="950" dirty="0">
                <a:solidFill>
                  <a:srgbClr val="CBD5E1"/>
                </a:solidFill>
              </a:rPr>
              <a:t>: 스마트폰 자이로 센서를 활용한 붐대 위험 각도(45도 이상) 감지 및 즉각 알림</a:t>
            </a:r>
            <a:r>
              <a:rPr lang="en-US" sz="5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60A5FA"/>
                </a:solidFill>
              </a:rPr>
              <a:t>▸ 자동화(RPA)</a:t>
            </a:r>
            <a:r>
              <a:rPr lang="en-US" sz="950" dirty="0">
                <a:solidFill>
                  <a:srgbClr val="CBD5E1"/>
                </a:solidFill>
              </a:rPr>
              <a:t>: 점검 데이터 및 현장 사진을 사내 표준 엑셀 양식에 자동 삽입 및 이메일 발송 엔진 구축</a:t>
            </a:r>
            <a:endParaRPr lang="en-US" sz="950" dirty="0"/>
          </a:p>
        </p:txBody>
      </p:sp>
      <p:pic>
        <p:nvPicPr>
          <p:cNvPr id="12" name="Image 0" descr="/mnt/project/11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89320" y="1325880"/>
            <a:ext cx="1920240" cy="1280160"/>
          </a:xfrm>
          <a:prstGeom prst="rect">
            <a:avLst/>
          </a:prstGeom>
        </p:spPr>
      </p:pic>
      <p:pic>
        <p:nvPicPr>
          <p:cNvPr id="13" name="Image 1" descr="/mnt/project/112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001000" y="1325880"/>
            <a:ext cx="1920240" cy="1280160"/>
          </a:xfrm>
          <a:prstGeom prst="rect">
            <a:avLst/>
          </a:prstGeom>
        </p:spPr>
      </p:pic>
      <p:pic>
        <p:nvPicPr>
          <p:cNvPr id="14" name="Image 2" descr="/mnt/project/113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012680" y="1325880"/>
            <a:ext cx="1920240" cy="1280160"/>
          </a:xfrm>
          <a:prstGeom prst="rect">
            <a:avLst/>
          </a:prstGeom>
        </p:spPr>
      </p:pic>
      <p:pic>
        <p:nvPicPr>
          <p:cNvPr id="15" name="Image 3" descr="/mnt/project/114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989320" y="2697480"/>
            <a:ext cx="1920240" cy="1280160"/>
          </a:xfrm>
          <a:prstGeom prst="rect">
            <a:avLst/>
          </a:prstGeom>
        </p:spPr>
      </p:pic>
      <p:pic>
        <p:nvPicPr>
          <p:cNvPr id="16" name="Image 4" descr="/mnt/project/115.jp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001000" y="2697480"/>
            <a:ext cx="1920240" cy="1280160"/>
          </a:xfrm>
          <a:prstGeom prst="rect">
            <a:avLst/>
          </a:prstGeom>
        </p:spPr>
      </p:pic>
      <p:pic>
        <p:nvPicPr>
          <p:cNvPr id="19" name="Image 7" descr="/mnt/project/118.jp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0012680" y="2697480"/>
            <a:ext cx="1920240" cy="1280160"/>
          </a:xfrm>
          <a:prstGeom prst="rect">
            <a:avLst/>
          </a:prstGeom>
        </p:spPr>
      </p:pic>
      <p:pic>
        <p:nvPicPr>
          <p:cNvPr id="20" name="Image 8" descr="/mnt/project/119.jp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989320" y="4069080"/>
            <a:ext cx="1920240" cy="1280160"/>
          </a:xfrm>
          <a:prstGeom prst="rect">
            <a:avLst/>
          </a:prstGeom>
        </p:spPr>
      </p:pic>
      <p:pic>
        <p:nvPicPr>
          <p:cNvPr id="21" name="Image 9" descr="/mnt/project/1110.jp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8001000" y="4069080"/>
            <a:ext cx="1920240" cy="1280160"/>
          </a:xfrm>
          <a:prstGeom prst="rect">
            <a:avLst/>
          </a:prstGeom>
        </p:spPr>
      </p:pic>
      <p:pic>
        <p:nvPicPr>
          <p:cNvPr id="22" name="Image 10" descr="/mnt/project/1111.jp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0012680" y="4069080"/>
            <a:ext cx="1920240" cy="1280160"/>
          </a:xfrm>
          <a:prstGeom prst="rect">
            <a:avLst/>
          </a:prstGeom>
        </p:spPr>
      </p:pic>
      <p:pic>
        <p:nvPicPr>
          <p:cNvPr id="23" name="Image 11" descr="/mnt/project/1112.jp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5989320" y="5440680"/>
            <a:ext cx="1920240" cy="12801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4864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64592"/>
            <a:ext cx="11338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8FAFC"/>
                </a:solidFill>
              </a:rPr>
              <a:t>Wavve+ (Android TV 미디어 플랫폼)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11480" y="713232"/>
            <a:ext cx="11338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94A3B8"/>
                </a:solidFill>
              </a:rPr>
              <a:t>지상파 수신이 어려운 도서 산간 지역을 위한 Android TV 전용 OTT 클라이언트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11480" y="1024128"/>
            <a:ext cx="1005840" cy="201168"/>
          </a:xfrm>
          <a:prstGeom prst="roundRect">
            <a:avLst>
              <a:gd name="adj" fmla="val 22727"/>
            </a:avLst>
          </a:prstGeom>
          <a:solidFill>
            <a:srgbClr val="3B0764"/>
          </a:solidFill>
          <a:ln w="6350">
            <a:solidFill>
              <a:srgbClr val="A855F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1024128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D8B4FE"/>
                </a:solidFill>
              </a:rPr>
              <a:t>Android TV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1508760" y="1024128"/>
            <a:ext cx="850392" cy="201168"/>
          </a:xfrm>
          <a:prstGeom prst="roundRect">
            <a:avLst>
              <a:gd name="adj" fmla="val 22727"/>
            </a:avLst>
          </a:prstGeom>
          <a:solidFill>
            <a:srgbClr val="3B0764"/>
          </a:solidFill>
          <a:ln w="6350">
            <a:solidFill>
              <a:srgbClr val="A855F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08760" y="1024128"/>
            <a:ext cx="8503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D8B4FE"/>
                </a:solidFill>
              </a:rPr>
              <a:t>Firebase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2450592" y="1024128"/>
            <a:ext cx="1705356" cy="201168"/>
          </a:xfrm>
          <a:prstGeom prst="roundRect">
            <a:avLst>
              <a:gd name="adj" fmla="val 22727"/>
            </a:avLst>
          </a:prstGeom>
          <a:solidFill>
            <a:srgbClr val="3B0764"/>
          </a:solidFill>
          <a:ln w="6350">
            <a:solidFill>
              <a:srgbClr val="A855F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450592" y="1024128"/>
            <a:ext cx="17053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D8B4FE"/>
                </a:solidFill>
              </a:rPr>
              <a:t>Reverse Engineering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411480" y="1325880"/>
            <a:ext cx="530352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 b="1" dirty="0">
                <a:solidFill>
                  <a:srgbClr val="60A5FA"/>
                </a:solidFill>
              </a:rPr>
              <a:t>▸ 미디어 보안</a:t>
            </a:r>
            <a:r>
              <a:rPr lang="en-US" sz="950" dirty="0">
                <a:solidFill>
                  <a:srgbClr val="CBD5E1"/>
                </a:solidFill>
              </a:rPr>
              <a:t>: Widevine DRM 해독 및 DASH 포맷 재생, APK 리패키징 방지 보안 적용</a:t>
            </a:r>
            <a:r>
              <a:rPr lang="en-US" sz="5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60A5FA"/>
                </a:solidFill>
              </a:rPr>
              <a:t>▸ 스마트 소통</a:t>
            </a:r>
            <a:r>
              <a:rPr lang="en-US" sz="950" dirty="0">
                <a:solidFill>
                  <a:srgbClr val="CBD5E1"/>
                </a:solidFill>
              </a:rPr>
              <a:t>: 스마트폰 QR 연동 및 STT(음성인식)를 활용한 TV 화면 내 실시간 채팅 시스템 구축</a:t>
            </a:r>
            <a:r>
              <a:rPr lang="en-US" sz="5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60A5FA"/>
                </a:solidFill>
              </a:rPr>
              <a:t>▸ 최적화</a:t>
            </a:r>
            <a:r>
              <a:rPr lang="en-US" sz="950" dirty="0">
                <a:solidFill>
                  <a:srgbClr val="CBD5E1"/>
                </a:solidFill>
              </a:rPr>
              <a:t>: Firebase Realtime DB를 활용한 초저지연 상태 동기화 및 저사양 기기 메모리 최적화</a:t>
            </a:r>
            <a:endParaRPr lang="en-US" sz="950" dirty="0"/>
          </a:p>
        </p:txBody>
      </p:sp>
      <p:pic>
        <p:nvPicPr>
          <p:cNvPr id="12" name="Image 0" descr="/mnt/project/210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89320" y="1325880"/>
            <a:ext cx="2926080" cy="1280160"/>
          </a:xfrm>
          <a:prstGeom prst="rect">
            <a:avLst/>
          </a:prstGeom>
        </p:spPr>
      </p:pic>
      <p:pic>
        <p:nvPicPr>
          <p:cNvPr id="13" name="Image 1" descr="/mnt/project/211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006840" y="1325880"/>
            <a:ext cx="2926080" cy="1280160"/>
          </a:xfrm>
          <a:prstGeom prst="rect">
            <a:avLst/>
          </a:prstGeom>
        </p:spPr>
      </p:pic>
      <p:pic>
        <p:nvPicPr>
          <p:cNvPr id="14" name="Image 2" descr="/mnt/project/212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989320" y="2697480"/>
            <a:ext cx="2926080" cy="1280160"/>
          </a:xfrm>
          <a:prstGeom prst="rect">
            <a:avLst/>
          </a:prstGeom>
        </p:spPr>
      </p:pic>
      <p:pic>
        <p:nvPicPr>
          <p:cNvPr id="15" name="Image 3" descr="/mnt/project/213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006840" y="2697480"/>
            <a:ext cx="2926080" cy="1280160"/>
          </a:xfrm>
          <a:prstGeom prst="rect">
            <a:avLst/>
          </a:prstGeom>
        </p:spPr>
      </p:pic>
      <p:pic>
        <p:nvPicPr>
          <p:cNvPr id="16" name="Image 4" descr="/mnt/project/214.jp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989320" y="4069080"/>
            <a:ext cx="2926080" cy="1280160"/>
          </a:xfrm>
          <a:prstGeom prst="rect">
            <a:avLst/>
          </a:prstGeom>
        </p:spPr>
      </p:pic>
      <p:pic>
        <p:nvPicPr>
          <p:cNvPr id="17" name="Image 5" descr="/mnt/project/215.jp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006840" y="4069080"/>
            <a:ext cx="2926080" cy="1280160"/>
          </a:xfrm>
          <a:prstGeom prst="rect">
            <a:avLst/>
          </a:prstGeom>
        </p:spPr>
      </p:pic>
      <p:pic>
        <p:nvPicPr>
          <p:cNvPr id="18" name="Image 6" descr="/mnt/project/216.jp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989320" y="5440680"/>
            <a:ext cx="2926080" cy="12801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4864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64592"/>
            <a:ext cx="11338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8FAFC"/>
                </a:solidFill>
              </a:rPr>
              <a:t>도서지역 생활 플랫폼 'Island OS'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11480" y="713232"/>
            <a:ext cx="11338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94A3B8"/>
                </a:solidFill>
              </a:rPr>
              <a:t>공공 API 및 자동화 봇(Bot)을 활용한 섬 주민 맞춤형 스마트 모바일 플랫폼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11480" y="1024128"/>
            <a:ext cx="1005840" cy="201168"/>
          </a:xfrm>
          <a:prstGeom prst="roundRect">
            <a:avLst>
              <a:gd name="adj" fmla="val 22727"/>
            </a:avLst>
          </a:prstGeom>
          <a:solidFill>
            <a:srgbClr val="083344"/>
          </a:solidFill>
          <a:ln w="6350">
            <a:solidFill>
              <a:srgbClr val="0891B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1024128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7E8F9"/>
                </a:solidFill>
              </a:rPr>
              <a:t>Next.js 14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1508760" y="1024128"/>
            <a:ext cx="850392" cy="201168"/>
          </a:xfrm>
          <a:prstGeom prst="roundRect">
            <a:avLst>
              <a:gd name="adj" fmla="val 22727"/>
            </a:avLst>
          </a:prstGeom>
          <a:solidFill>
            <a:srgbClr val="064E3B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08760" y="1024128"/>
            <a:ext cx="8503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EE7B7"/>
                </a:solidFill>
              </a:rPr>
              <a:t>Supabase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2450592" y="1024128"/>
            <a:ext cx="1316736" cy="201168"/>
          </a:xfrm>
          <a:prstGeom prst="roundRect">
            <a:avLst>
              <a:gd name="adj" fmla="val 22727"/>
            </a:avLst>
          </a:prstGeom>
          <a:solidFill>
            <a:srgbClr val="1E293B"/>
          </a:solidFill>
          <a:ln w="6350">
            <a:solidFill>
              <a:srgbClr val="64748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450592" y="1024128"/>
            <a:ext cx="13167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CBD5E1"/>
                </a:solidFill>
              </a:rPr>
              <a:t>GitHub Actions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411480" y="1325880"/>
            <a:ext cx="530352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 b="1" dirty="0">
                <a:solidFill>
                  <a:srgbClr val="60A5FA"/>
                </a:solidFill>
              </a:rPr>
              <a:t>▸ 해상 교통 자동화 (ETL):</a:t>
            </a:r>
            <a:r>
              <a:rPr lang="en-US" sz="950" dirty="0">
                <a:solidFill>
                  <a:srgbClr val="CBD5E1"/>
                </a:solidFill>
              </a:rPr>
              <a:t> KOMSA(해양교통안전공단) API와 Node.js 스크립트를 연동. 매일 새벽 스케줄 생성 및 10분 주기 실시간 위치/상태(운항·지연·통제) DB 동기화.</a:t>
            </a:r>
            <a:r>
              <a:rPr lang="en-US" sz="4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60A5FA"/>
                </a:solidFill>
              </a:rPr>
              <a:t>▸ O2O 및 커뮤니티 통합:</a:t>
            </a:r>
            <a:r>
              <a:rPr lang="en-US" sz="950" dirty="0">
                <a:solidFill>
                  <a:srgbClr val="CBD5E1"/>
                </a:solidFill>
              </a:rPr>
              <a:t> 수리 요청(다중 이미지) ↔ 기술자 매칭 사이클 구현. 지자체 공지 크롤링, 중고장터, 태그 기반 조직도 등 섬 생활 필수 기능 제공.</a:t>
            </a:r>
            <a:r>
              <a:rPr lang="en-US" sz="4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60A5FA"/>
                </a:solidFill>
              </a:rPr>
              <a:t>▸ 장애 대응 아키텍처:</a:t>
            </a:r>
            <a:r>
              <a:rPr lang="en-US" sz="950" dirty="0">
                <a:solidFill>
                  <a:srgbClr val="CBD5E1"/>
                </a:solidFill>
              </a:rPr>
              <a:t> 공공 API 서버 장애 시 기존 데이터를 유지하고, 관리자 수동 오버라이드(Override) 기능을 적용하여 서비스 중단을 원천 차단.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11480" y="4663440"/>
            <a:ext cx="5303520" cy="1005840"/>
          </a:xfrm>
          <a:prstGeom prst="rect">
            <a:avLst/>
          </a:prstGeom>
          <a:solidFill>
            <a:srgbClr val="0D1F33"/>
          </a:solidFill>
          <a:ln w="9525">
            <a:solidFill>
              <a:srgbClr val="25334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94360" y="4754880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kern="0" spc="100" dirty="0">
                <a:solidFill>
                  <a:srgbClr val="94A3B8"/>
                </a:solidFill>
              </a:rPr>
              <a:t>System Data Flow</a:t>
            </a:r>
            <a:endParaRPr lang="en-US" sz="750" dirty="0"/>
          </a:p>
        </p:txBody>
      </p:sp>
      <p:sp>
        <p:nvSpPr>
          <p:cNvPr id="14" name="Text 12"/>
          <p:cNvSpPr/>
          <p:nvPr/>
        </p:nvSpPr>
        <p:spPr>
          <a:xfrm>
            <a:off x="594360" y="5047488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38BD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KOMSA API  →  GitHub Actions Bot  →  Supabase DB  →  Next.js App</a:t>
            </a:r>
            <a:endParaRPr lang="en-US" sz="900" dirty="0"/>
          </a:p>
        </p:txBody>
      </p:sp>
      <p:pic>
        <p:nvPicPr>
          <p:cNvPr id="19" name="Image 6" descr="/mnt/project/117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031109" y="4276434"/>
            <a:ext cx="1851739" cy="1280160"/>
          </a:xfrm>
          <a:prstGeom prst="rect">
            <a:avLst/>
          </a:prstGeom>
        </p:spPr>
      </p:pic>
      <p:pic>
        <p:nvPicPr>
          <p:cNvPr id="20" name="Image 5" descr="/mnt/project/116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048981" y="2907771"/>
            <a:ext cx="1883939" cy="128016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FAF4F994-2295-8BA2-C11D-F3FC7692E0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996859" y="1584723"/>
            <a:ext cx="1920239" cy="1190481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69A669C-2998-4095-1221-B990378CC0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3048" y="1584723"/>
            <a:ext cx="1925733" cy="1190481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44CAD916-60E5-3778-855C-43443FE914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1109" y="2907771"/>
            <a:ext cx="1851739" cy="1236096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23495C42-78E1-589D-5125-EBED74A07B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3048" y="2907771"/>
            <a:ext cx="1925733" cy="1236096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30303911-C119-F12B-4603-3FA362C03B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12680" y="1565478"/>
            <a:ext cx="1920240" cy="120972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4864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64592"/>
            <a:ext cx="11338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8FAFC"/>
                </a:solidFill>
              </a:rPr>
              <a:t>글로벌 생산관제(MES) 및 더존 ERP 연동 &amp; S1 Secom 연동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11480" y="713232"/>
            <a:ext cx="11338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94A3B8"/>
                </a:solidFill>
              </a:rPr>
              <a:t>기업 그룹웨어 고도화 및 이기종 시스템(레거시-신규) 간의 완벽한 데이터 통합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11480" y="1024128"/>
            <a:ext cx="617220" cy="201168"/>
          </a:xfrm>
          <a:prstGeom prst="roundRect">
            <a:avLst>
              <a:gd name="adj" fmla="val 22727"/>
            </a:avLst>
          </a:prstGeom>
          <a:solidFill>
            <a:srgbClr val="052E16"/>
          </a:solidFill>
          <a:ln w="6350">
            <a:solidFill>
              <a:srgbClr val="22C5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1024128"/>
            <a:ext cx="6172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86EFAC"/>
                </a:solidFill>
              </a:rPr>
              <a:t>React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1120140" y="1024128"/>
            <a:ext cx="617220" cy="201168"/>
          </a:xfrm>
          <a:prstGeom prst="roundRect">
            <a:avLst>
              <a:gd name="adj" fmla="val 22727"/>
            </a:avLst>
          </a:prstGeom>
          <a:solidFill>
            <a:srgbClr val="052E16"/>
          </a:solidFill>
          <a:ln w="6350">
            <a:solidFill>
              <a:srgbClr val="22C55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120140" y="1024128"/>
            <a:ext cx="6172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86EFAC"/>
                </a:solidFill>
              </a:rPr>
              <a:t>MSSQL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1828800" y="1024128"/>
            <a:ext cx="1394460" cy="201168"/>
          </a:xfrm>
          <a:prstGeom prst="roundRect">
            <a:avLst>
              <a:gd name="adj" fmla="val 22727"/>
            </a:avLst>
          </a:prstGeom>
          <a:solidFill>
            <a:srgbClr val="052E16"/>
          </a:solidFill>
          <a:ln w="6350">
            <a:solidFill>
              <a:srgbClr val="22C55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828800" y="1024128"/>
            <a:ext cx="13944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86EFAC"/>
                </a:solidFill>
              </a:rPr>
              <a:t>ERP Integration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411480" y="1325880"/>
            <a:ext cx="530352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 b="1" dirty="0">
                <a:solidFill>
                  <a:srgbClr val="60A5FA"/>
                </a:solidFill>
              </a:rPr>
              <a:t>▸ 회계 자동화</a:t>
            </a:r>
            <a:r>
              <a:rPr lang="en-US" sz="950" dirty="0">
                <a:solidFill>
                  <a:srgbClr val="CBD5E1"/>
                </a:solidFill>
              </a:rPr>
              <a:t>: 그룹웨어 전자결재와 더존 ICube ERP를 연동하여 지출결의서 승인 시 전표 자동 생성 로직 구현</a:t>
            </a:r>
            <a:r>
              <a:rPr lang="en-US" sz="5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60A5FA"/>
                </a:solidFill>
              </a:rPr>
              <a:t>▸ 데이터 동기화</a:t>
            </a:r>
            <a:r>
              <a:rPr lang="en-US" sz="950" dirty="0">
                <a:solidFill>
                  <a:srgbClr val="CBD5E1"/>
                </a:solidFill>
              </a:rPr>
              <a:t>: S1 클라우드 매니저 API 연동을 통한 전 사업장(본사/광주/천안) 근태 데이터 실시간 통합</a:t>
            </a:r>
            <a:r>
              <a:rPr lang="en-US" sz="5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60A5FA"/>
                </a:solidFill>
              </a:rPr>
              <a:t>▸ 보안 아키텍처</a:t>
            </a:r>
            <a:r>
              <a:rPr lang="en-US" sz="950" dirty="0">
                <a:solidFill>
                  <a:srgbClr val="CBD5E1"/>
                </a:solidFill>
              </a:rPr>
              <a:t>: IIS 리버스 프록시를 활용하여 기존 레거시 포트 변경 없이 안전하게 신규 Node.js 서비스 연동</a:t>
            </a:r>
            <a:endParaRPr lang="en-US" sz="950" dirty="0"/>
          </a:p>
        </p:txBody>
      </p:sp>
      <p:pic>
        <p:nvPicPr>
          <p:cNvPr id="12" name="Image 0" descr="/mnt/project/31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89320" y="1325880"/>
            <a:ext cx="2926080" cy="1280160"/>
          </a:xfrm>
          <a:prstGeom prst="rect">
            <a:avLst/>
          </a:prstGeom>
        </p:spPr>
      </p:pic>
      <p:pic>
        <p:nvPicPr>
          <p:cNvPr id="13" name="Image 1" descr="/mnt/project/312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006840" y="1325880"/>
            <a:ext cx="2926080" cy="1280160"/>
          </a:xfrm>
          <a:prstGeom prst="rect">
            <a:avLst/>
          </a:prstGeom>
        </p:spPr>
      </p:pic>
      <p:pic>
        <p:nvPicPr>
          <p:cNvPr id="14" name="Image 2" descr="/mnt/project/313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989320" y="2697480"/>
            <a:ext cx="2926080" cy="1280160"/>
          </a:xfrm>
          <a:prstGeom prst="rect">
            <a:avLst/>
          </a:prstGeom>
        </p:spPr>
      </p:pic>
      <p:pic>
        <p:nvPicPr>
          <p:cNvPr id="15" name="Image 3" descr="/mnt/project/314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006840" y="2697480"/>
            <a:ext cx="2926080" cy="1280160"/>
          </a:xfrm>
          <a:prstGeom prst="rect">
            <a:avLst/>
          </a:prstGeom>
        </p:spPr>
      </p:pic>
      <p:pic>
        <p:nvPicPr>
          <p:cNvPr id="16" name="Image 4" descr="/mnt/project/315.jp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989320" y="4069080"/>
            <a:ext cx="2926080" cy="1280160"/>
          </a:xfrm>
          <a:prstGeom prst="rect">
            <a:avLst/>
          </a:prstGeom>
        </p:spPr>
      </p:pic>
      <p:pic>
        <p:nvPicPr>
          <p:cNvPr id="17" name="Image 5" descr="/mnt/project/316.jp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006840" y="4069080"/>
            <a:ext cx="2926080" cy="1280160"/>
          </a:xfrm>
          <a:prstGeom prst="rect">
            <a:avLst/>
          </a:prstGeom>
        </p:spPr>
      </p:pic>
      <p:pic>
        <p:nvPicPr>
          <p:cNvPr id="18" name="Image 6" descr="/mnt/project/317.jp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989320" y="5440680"/>
            <a:ext cx="2926080" cy="12801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4864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64592"/>
            <a:ext cx="11338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8FAFC"/>
                </a:solidFill>
              </a:rPr>
              <a:t>해외 공장 반입/반출 및 품목관리 시스템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11480" y="713232"/>
            <a:ext cx="11338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94A3B8"/>
                </a:solidFill>
              </a:rPr>
              <a:t>ACTRO VINA (베트남 현지 공장) 전용 업무 시스템 구축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11480" y="1024128"/>
            <a:ext cx="772668" cy="201168"/>
          </a:xfrm>
          <a:prstGeom prst="roundRect">
            <a:avLst>
              <a:gd name="adj" fmla="val 22727"/>
            </a:avLst>
          </a:prstGeom>
          <a:solidFill>
            <a:srgbClr val="1E3A5F"/>
          </a:solidFill>
          <a:ln w="6350">
            <a:solidFill>
              <a:srgbClr val="3B82F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1024128"/>
            <a:ext cx="7726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3C5FD"/>
                </a:solidFill>
              </a:rPr>
              <a:t>ASP.NET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1275588" y="1024128"/>
            <a:ext cx="617220" cy="201168"/>
          </a:xfrm>
          <a:prstGeom prst="roundRect">
            <a:avLst>
              <a:gd name="adj" fmla="val 22727"/>
            </a:avLst>
          </a:prstGeom>
          <a:solidFill>
            <a:srgbClr val="1E3A5F"/>
          </a:solidFill>
          <a:ln w="6350">
            <a:solidFill>
              <a:srgbClr val="3B82F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275588" y="1024128"/>
            <a:ext cx="6172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3C5FD"/>
                </a:solidFill>
              </a:rPr>
              <a:t>MSSQL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1984248" y="1024128"/>
            <a:ext cx="1005840" cy="201168"/>
          </a:xfrm>
          <a:prstGeom prst="roundRect">
            <a:avLst>
              <a:gd name="adj" fmla="val 22727"/>
            </a:avLst>
          </a:prstGeom>
          <a:solidFill>
            <a:srgbClr val="1E3A5F"/>
          </a:solidFill>
          <a:ln w="6350">
            <a:solidFill>
              <a:srgbClr val="3B82F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84248" y="1024128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93C5FD"/>
                </a:solidFill>
              </a:rPr>
              <a:t>Global MES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411480" y="1325880"/>
            <a:ext cx="530352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 b="1" dirty="0">
                <a:solidFill>
                  <a:srgbClr val="60A5FA"/>
                </a:solidFill>
              </a:rPr>
              <a:t>▸ 물류 최적화</a:t>
            </a:r>
            <a:r>
              <a:rPr lang="en-US" sz="950" dirty="0">
                <a:solidFill>
                  <a:srgbClr val="CBD5E1"/>
                </a:solidFill>
              </a:rPr>
              <a:t>: 베트남 현지 공장의 자재 반입/반출 프로세스 전산화 및 실시간 품목 재고 관리</a:t>
            </a:r>
            <a:r>
              <a:rPr lang="en-US" sz="5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60A5FA"/>
                </a:solidFill>
              </a:rPr>
              <a:t>▸ 업무 결합</a:t>
            </a:r>
            <a:r>
              <a:rPr lang="en-US" sz="950" dirty="0">
                <a:solidFill>
                  <a:srgbClr val="CBD5E1"/>
                </a:solidFill>
              </a:rPr>
              <a:t>: 전자결재, 근태, 일정, 조직관리 등 기존 그룹웨어 기능과 제조 관제 시스템의 유기적 결합</a:t>
            </a:r>
            <a:r>
              <a:rPr lang="en-US" sz="5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60A5FA"/>
                </a:solidFill>
              </a:rPr>
              <a:t>▸ 원가 산출</a:t>
            </a:r>
            <a:r>
              <a:rPr lang="en-US" sz="950" dirty="0">
                <a:solidFill>
                  <a:srgbClr val="CBD5E1"/>
                </a:solidFill>
              </a:rPr>
              <a:t>: 기초 자료 및 원/부재료 데이터를 기반으로 한 제품별 제조 원가 자동 산출 시스템 개발</a:t>
            </a:r>
            <a:endParaRPr lang="en-US" sz="950" dirty="0"/>
          </a:p>
        </p:txBody>
      </p:sp>
      <p:pic>
        <p:nvPicPr>
          <p:cNvPr id="12" name="Image 0" descr="/mnt/project/41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89320" y="1325880"/>
            <a:ext cx="2926080" cy="2651760"/>
          </a:xfrm>
          <a:prstGeom prst="rect">
            <a:avLst/>
          </a:prstGeom>
        </p:spPr>
      </p:pic>
      <p:pic>
        <p:nvPicPr>
          <p:cNvPr id="13" name="Image 1" descr="/mnt/project/412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006840" y="1325880"/>
            <a:ext cx="2926080" cy="2651760"/>
          </a:xfrm>
          <a:prstGeom prst="rect">
            <a:avLst/>
          </a:prstGeom>
        </p:spPr>
      </p:pic>
      <p:pic>
        <p:nvPicPr>
          <p:cNvPr id="14" name="Image 2" descr="/mnt/project/413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989320" y="4069080"/>
            <a:ext cx="2926080" cy="2651760"/>
          </a:xfrm>
          <a:prstGeom prst="rect">
            <a:avLst/>
          </a:prstGeom>
        </p:spPr>
      </p:pic>
      <p:pic>
        <p:nvPicPr>
          <p:cNvPr id="15" name="Image 3" descr="/mnt/project/414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006840" y="4069080"/>
            <a:ext cx="2926080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4864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64592"/>
            <a:ext cx="11338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8FAFC"/>
                </a:solidFill>
              </a:rPr>
              <a:t>엔터프라이즈 그룹웨어 및 모바일 오피스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11480" y="713232"/>
            <a:ext cx="11338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94A3B8"/>
                </a:solidFill>
              </a:rPr>
              <a:t>(주)솔루에타, (주)유니크 등 다수 기업의 사내 인트라넷 및 그룹웨어 구축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11480" y="1024128"/>
            <a:ext cx="850392" cy="201168"/>
          </a:xfrm>
          <a:prstGeom prst="roundRect">
            <a:avLst>
              <a:gd name="adj" fmla="val 22727"/>
            </a:avLst>
          </a:prstGeom>
          <a:solidFill>
            <a:srgbClr val="451A03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1024128"/>
            <a:ext cx="8503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DE68A"/>
                </a:solidFill>
              </a:rPr>
              <a:t>C# / ASP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1353312" y="1024128"/>
            <a:ext cx="1005840" cy="201168"/>
          </a:xfrm>
          <a:prstGeom prst="roundRect">
            <a:avLst>
              <a:gd name="adj" fmla="val 22727"/>
            </a:avLst>
          </a:prstGeom>
          <a:solidFill>
            <a:srgbClr val="451A03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353312" y="1024128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DE68A"/>
                </a:solidFill>
              </a:rPr>
              <a:t>Mobile App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2450592" y="1024128"/>
            <a:ext cx="1627632" cy="201168"/>
          </a:xfrm>
          <a:prstGeom prst="roundRect">
            <a:avLst>
              <a:gd name="adj" fmla="val 22727"/>
            </a:avLst>
          </a:prstGeom>
          <a:solidFill>
            <a:srgbClr val="451A03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450592" y="1024128"/>
            <a:ext cx="16276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DE68A"/>
                </a:solidFill>
              </a:rPr>
              <a:t>System Integration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411480" y="1325880"/>
            <a:ext cx="530352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 b="1" dirty="0">
                <a:solidFill>
                  <a:srgbClr val="60A5FA"/>
                </a:solidFill>
              </a:rPr>
              <a:t>▸ 통합 업무 환경</a:t>
            </a:r>
            <a:r>
              <a:rPr lang="en-US" sz="950" dirty="0">
                <a:solidFill>
                  <a:srgbClr val="CBD5E1"/>
                </a:solidFill>
              </a:rPr>
              <a:t>: 전자결재, 전자메일, 근태/휴가 관리, 예약 관리 등 기업 핵심 인트라넷 시스템 풀스택 개발</a:t>
            </a:r>
            <a:r>
              <a:rPr lang="en-US" sz="5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60A5FA"/>
                </a:solidFill>
              </a:rPr>
              <a:t>▸ 모바일 확장</a:t>
            </a:r>
            <a:r>
              <a:rPr lang="en-US" sz="950" dirty="0">
                <a:solidFill>
                  <a:srgbClr val="CBD5E1"/>
                </a:solidFill>
              </a:rPr>
              <a:t>: Windows Mobile, Android, iPhone 환경을 모두 지원하는 Smart Phone App UI 및 기능 개발</a:t>
            </a:r>
            <a:r>
              <a:rPr lang="en-US" sz="500" dirty="0">
                <a:solidFill>
                  <a:srgbClr val="000000"/>
                </a:solidFill>
              </a:rPr>
              <a:t>
</a:t>
            </a:r>
            <a:r>
              <a:rPr lang="en-US" sz="950" b="1" dirty="0">
                <a:solidFill>
                  <a:srgbClr val="60A5FA"/>
                </a:solidFill>
              </a:rPr>
              <a:t>▸ 외부 연동</a:t>
            </a:r>
            <a:r>
              <a:rPr lang="en-US" sz="950" dirty="0">
                <a:solidFill>
                  <a:srgbClr val="CBD5E1"/>
                </a:solidFill>
              </a:rPr>
              <a:t>: CAPS/Secom 등 물리 보안 시스템 연동 및 SKHynix 통근 버스 운행 통제 시스템(올레맵 연동) 개발</a:t>
            </a:r>
            <a:endParaRPr lang="en-US" sz="950" dirty="0"/>
          </a:p>
        </p:txBody>
      </p:sp>
      <p:pic>
        <p:nvPicPr>
          <p:cNvPr id="12" name="Image 0" descr="/mnt/project/51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89320" y="1325880"/>
            <a:ext cx="2926080" cy="1280160"/>
          </a:xfrm>
          <a:prstGeom prst="rect">
            <a:avLst/>
          </a:prstGeom>
        </p:spPr>
      </p:pic>
      <p:pic>
        <p:nvPicPr>
          <p:cNvPr id="13" name="Image 1" descr="/mnt/project/512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006840" y="1325880"/>
            <a:ext cx="2926080" cy="1280160"/>
          </a:xfrm>
          <a:prstGeom prst="rect">
            <a:avLst/>
          </a:prstGeom>
        </p:spPr>
      </p:pic>
      <p:pic>
        <p:nvPicPr>
          <p:cNvPr id="14" name="Image 2" descr="/mnt/project/513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989320" y="2697480"/>
            <a:ext cx="2926080" cy="1280160"/>
          </a:xfrm>
          <a:prstGeom prst="rect">
            <a:avLst/>
          </a:prstGeom>
        </p:spPr>
      </p:pic>
      <p:pic>
        <p:nvPicPr>
          <p:cNvPr id="15" name="Image 3" descr="/mnt/project/514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006840" y="2697480"/>
            <a:ext cx="2926080" cy="1280160"/>
          </a:xfrm>
          <a:prstGeom prst="rect">
            <a:avLst/>
          </a:prstGeom>
        </p:spPr>
      </p:pic>
      <p:pic>
        <p:nvPicPr>
          <p:cNvPr id="16" name="Image 4" descr="/mnt/project/515.jp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989320" y="4069080"/>
            <a:ext cx="2926080" cy="1280160"/>
          </a:xfrm>
          <a:prstGeom prst="rect">
            <a:avLst/>
          </a:prstGeom>
        </p:spPr>
      </p:pic>
      <p:pic>
        <p:nvPicPr>
          <p:cNvPr id="17" name="Image 5" descr="/mnt/project/516.jp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006840" y="4069080"/>
            <a:ext cx="2926080" cy="1280160"/>
          </a:xfrm>
          <a:prstGeom prst="rect">
            <a:avLst/>
          </a:prstGeom>
        </p:spPr>
      </p:pic>
      <p:pic>
        <p:nvPicPr>
          <p:cNvPr id="18" name="Image 6" descr="/mnt/project/517.jp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989320" y="5440680"/>
            <a:ext cx="2926080" cy="12801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1702</Words>
  <Application>Microsoft Office PowerPoint</Application>
  <PresentationFormat>와이드스크린</PresentationFormat>
  <Paragraphs>153</Paragraphs>
  <Slides>16</Slides>
  <Notes>16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9" baseType="lpstr">
      <vt:lpstr>Arial</vt:lpstr>
      <vt:lpstr>Consolas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Senior Software Architect Portfolio</dc:title>
  <dc:subject>PptxGenJS Presentation</dc:subject>
  <dc:creator>PptxGenJS</dc:creator>
  <cp:lastModifiedBy>재영 유</cp:lastModifiedBy>
  <cp:revision>2</cp:revision>
  <dcterms:created xsi:type="dcterms:W3CDTF">2026-05-14T00:20:50Z</dcterms:created>
  <dcterms:modified xsi:type="dcterms:W3CDTF">2026-05-14T02:10:24Z</dcterms:modified>
</cp:coreProperties>
</file>